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
      <p:font typeface="Raleway Thin"/>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gAPnp7+VbEyI4j473i+Bi2zfwk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9DAEAE-7E03-4F6B-9483-68560C0B134E}">
  <a:tblStyle styleId="{AE9DAEAE-7E03-4F6B-9483-68560C0B13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RalewayThin-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RalewayThin-italic.fntdata"/><Relationship Id="rId14" Type="http://schemas.openxmlformats.org/officeDocument/2006/relationships/slide" Target="slides/slide9.xml"/><Relationship Id="rId36" Type="http://schemas.openxmlformats.org/officeDocument/2006/relationships/font" Target="fonts/RalewayThin-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RalewayThin-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Assalamualaikum and good evening to all</a:t>
            </a:r>
            <a:endParaRPr/>
          </a:p>
          <a:p>
            <a:pPr indent="0" lvl="0" marL="0" rtl="0" algn="l">
              <a:lnSpc>
                <a:spcPct val="100000"/>
              </a:lnSpc>
              <a:spcBef>
                <a:spcPts val="0"/>
              </a:spcBef>
              <a:spcAft>
                <a:spcPts val="0"/>
              </a:spcAft>
              <a:buSzPts val="1400"/>
              <a:buNone/>
            </a:pPr>
            <a:r>
              <a:rPr lang="en"/>
              <a:t>We are Ora Ora group from </a:t>
            </a:r>
            <a:r>
              <a:rPr lang="en"/>
              <a:t>Universiti</a:t>
            </a:r>
            <a:r>
              <a:rPr lang="en"/>
              <a:t> Putra Malaysia, Malaysia</a:t>
            </a:r>
            <a:endParaRPr/>
          </a:p>
          <a:p>
            <a:pPr indent="0" lvl="0" marL="0" rtl="0" algn="l">
              <a:lnSpc>
                <a:spcPct val="100000"/>
              </a:lnSpc>
              <a:spcBef>
                <a:spcPts val="0"/>
              </a:spcBef>
              <a:spcAft>
                <a:spcPts val="0"/>
              </a:spcAft>
              <a:buSzPts val="1400"/>
              <a:buNone/>
            </a:pPr>
            <a:r>
              <a:rPr lang="en"/>
              <a:t>I am Muhammad Harith and this is my team.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this is our project…</a:t>
            </a:r>
            <a:endParaRPr/>
          </a:p>
          <a:p>
            <a:pPr indent="0" lvl="0" marL="0" rtl="0" algn="l">
              <a:lnSpc>
                <a:spcPct val="100000"/>
              </a:lnSpc>
              <a:spcBef>
                <a:spcPts val="0"/>
              </a:spcBef>
              <a:spcAft>
                <a:spcPts val="0"/>
              </a:spcAft>
              <a:buSzPts val="1400"/>
              <a:buNone/>
            </a:pPr>
            <a:r>
              <a:rPr lang="en"/>
              <a:t>WATCHBOT, SURVEYING ON SITE CONSTRUCTION USING ROBOT OR DRONE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t>For the benefir, watchbot can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96c0b496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96c0b496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authentication and authorization.  Secure connection.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96c0b496a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96c0b496a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Controlling and Monitoring. </a:t>
            </a:r>
            <a:endParaRPr/>
          </a:p>
          <a:p>
            <a:pPr indent="0" lvl="0" marL="0" rtl="0" algn="l">
              <a:spcBef>
                <a:spcPts val="0"/>
              </a:spcBef>
              <a:spcAft>
                <a:spcPts val="0"/>
              </a:spcAft>
              <a:buNone/>
            </a:pPr>
            <a:r>
              <a:rPr lang="en"/>
              <a:t>Providing Sensors information.</a:t>
            </a:r>
            <a:endParaRPr/>
          </a:p>
          <a:p>
            <a:pPr indent="0" lvl="0" marL="0" rtl="0" algn="l">
              <a:spcBef>
                <a:spcPts val="0"/>
              </a:spcBef>
              <a:spcAft>
                <a:spcPts val="0"/>
              </a:spcAft>
              <a:buNone/>
            </a:pPr>
            <a:r>
              <a:rPr lang="en"/>
              <a:t>Object detection and tracking.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96c0b496a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96c0b496a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lidar sensor to update and track the progress of construction.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8fd96cd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8fd96cd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96e5cb0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96e5cb01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TinyMobileRobots vs WatchBot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Surveylance from air </a:t>
            </a:r>
            <a:endParaRPr/>
          </a:p>
          <a:p>
            <a:pPr indent="-317500" lvl="0" marL="457200" rtl="0" algn="l">
              <a:spcBef>
                <a:spcPts val="0"/>
              </a:spcBef>
              <a:spcAft>
                <a:spcPts val="0"/>
              </a:spcAft>
              <a:buSzPts val="1400"/>
              <a:buAutoNum type="arabicPeriod"/>
            </a:pPr>
            <a:r>
              <a:rPr lang="en"/>
              <a:t>2D mapping on building wall and floorplan</a:t>
            </a:r>
            <a:endParaRPr/>
          </a:p>
          <a:p>
            <a:pPr indent="-317500" lvl="0" marL="457200" rtl="0" algn="l">
              <a:spcBef>
                <a:spcPts val="0"/>
              </a:spcBef>
              <a:spcAft>
                <a:spcPts val="0"/>
              </a:spcAft>
              <a:buSzPts val="1400"/>
              <a:buAutoNum type="arabicPeriod"/>
            </a:pPr>
            <a:r>
              <a:rPr lang="en"/>
              <a:t>Ease of Intergration with the use of RasberryPi and provides Modularity for future expansion.</a:t>
            </a:r>
            <a:endParaRPr/>
          </a:p>
          <a:p>
            <a:pPr indent="-317500" lvl="0" marL="457200" rtl="0" algn="l">
              <a:spcBef>
                <a:spcPts val="0"/>
              </a:spcBef>
              <a:spcAft>
                <a:spcPts val="0"/>
              </a:spcAft>
              <a:buSzPts val="1400"/>
              <a:buAutoNum type="arabicPeriod"/>
            </a:pPr>
            <a:r>
              <a:rPr lang="en"/>
              <a:t>Form of communication through speaker on our WatchBot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91e6b0dad_1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91e6b0dad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Lato"/>
              <a:buChar char="●"/>
            </a:pPr>
            <a:r>
              <a:rPr lang="en">
                <a:latin typeface="Lato"/>
                <a:ea typeface="Lato"/>
                <a:cs typeface="Lato"/>
                <a:sym typeface="Lato"/>
              </a:rPr>
              <a:t>Hilti is constantly developing innovative ways to allow our users to communicate effectively with each other better, which in turn, will assist in generating additional business values not only between our own team members, but also to our customers. Our customers are located all around the world and due to this multi-location nature of the business, it is important that the proposed solution is easy to use, reliable, and secure. </a:t>
            </a:r>
            <a:endParaRPr>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a:latin typeface="Lato"/>
              <a:ea typeface="Lato"/>
              <a:cs typeface="Lato"/>
              <a:sym typeface="Lato"/>
            </a:endParaRPr>
          </a:p>
          <a:p>
            <a:pPr indent="-298450" lvl="0" marL="457200" rtl="0" algn="l">
              <a:spcBef>
                <a:spcPts val="0"/>
              </a:spcBef>
              <a:spcAft>
                <a:spcPts val="0"/>
              </a:spcAft>
              <a:buClr>
                <a:srgbClr val="000000"/>
              </a:buClr>
              <a:buSzPts val="1100"/>
              <a:buFont typeface="Lato"/>
              <a:buChar char="●"/>
            </a:pPr>
            <a:r>
              <a:rPr lang="en">
                <a:latin typeface="Lato"/>
                <a:ea typeface="Lato"/>
                <a:cs typeface="Lato"/>
                <a:sym typeface="Lato"/>
              </a:rPr>
              <a:t>Our task: Design and develop new and secure solutions that promote effective and efficient communication for the intended users including our own team members and/or the customers. The solutions must be robust with regards to security and data protection.</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96c0b49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96c0b49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Hope to tackle the problem of realtime monitoring and increase the safety standards of construction site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96c0b496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96c0b496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sz="1600"/>
              <a:t>Before we go further into our presentation, I think it is proper for me to show you what is the problem that we have identified making us come out with the idea of watchbot</a:t>
            </a:r>
            <a:endParaRPr sz="16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8e67365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b8e673656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en">
                <a:solidFill>
                  <a:schemeClr val="dk1"/>
                </a:solidFill>
              </a:rPr>
              <a:t>Let me tell you the FACTS  that related to construction sites accidents</a:t>
            </a:r>
            <a:endParaRPr sz="1200">
              <a:solidFill>
                <a:srgbClr val="202124"/>
              </a:solidFill>
              <a:highlight>
                <a:srgbClr val="FFFFFF"/>
              </a:highlight>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lnSpc>
                <a:spcPct val="100000"/>
              </a:lnSpc>
              <a:spcBef>
                <a:spcPts val="0"/>
              </a:spcBef>
              <a:spcAft>
                <a:spcPts val="0"/>
              </a:spcAft>
              <a:buSzPts val="1400"/>
              <a:buNone/>
            </a:pPr>
            <a:r>
              <a:rPr lang="en"/>
              <a:t>This is some shocking construction site accident statistics according to Keller &amp; Keller (</a:t>
            </a:r>
            <a:r>
              <a:rPr lang="en" sz="1200">
                <a:solidFill>
                  <a:srgbClr val="202124"/>
                </a:solidFill>
                <a:highlight>
                  <a:srgbClr val="FFFFFF"/>
                </a:highlight>
              </a:rPr>
              <a:t>Keller &amp; Keller is a multi-state personal injury firm in US)</a:t>
            </a:r>
            <a:endParaRPr sz="1200">
              <a:solidFill>
                <a:srgbClr val="202124"/>
              </a:solidFill>
              <a:highlight>
                <a:srgbClr val="FFFFFF"/>
              </a:highlight>
            </a:endParaRPr>
          </a:p>
          <a:p>
            <a:pPr indent="0" lvl="0" marL="0" rtl="0" algn="l">
              <a:lnSpc>
                <a:spcPct val="100000"/>
              </a:lnSpc>
              <a:spcBef>
                <a:spcPts val="0"/>
              </a:spcBef>
              <a:spcAft>
                <a:spcPts val="0"/>
              </a:spcAft>
              <a:buSzPts val="1400"/>
              <a:buNone/>
            </a:pPr>
            <a:r>
              <a:t/>
            </a:r>
            <a:endParaRPr sz="1200">
              <a:solidFill>
                <a:srgbClr val="202124"/>
              </a:solidFill>
              <a:highlight>
                <a:srgbClr val="FFFFFF"/>
              </a:highlight>
            </a:endParaRPr>
          </a:p>
          <a:p>
            <a:pPr indent="0" lvl="0" marL="0" rtl="0" algn="l">
              <a:lnSpc>
                <a:spcPct val="150000"/>
              </a:lnSpc>
              <a:spcBef>
                <a:spcPts val="0"/>
              </a:spcBef>
              <a:spcAft>
                <a:spcPts val="0"/>
              </a:spcAft>
              <a:buSzPts val="1400"/>
              <a:buNone/>
            </a:pPr>
            <a:r>
              <a:rPr lang="en"/>
              <a:t>There are roughly 150,000 construction site accident injuries each year according to the US Bureau of Labor Statistics</a:t>
            </a:r>
            <a:endParaRPr/>
          </a:p>
          <a:p>
            <a:pPr indent="0" lvl="0" marL="0" rtl="0" algn="l">
              <a:lnSpc>
                <a:spcPct val="150000"/>
              </a:lnSpc>
              <a:spcBef>
                <a:spcPts val="0"/>
              </a:spcBef>
              <a:spcAft>
                <a:spcPts val="0"/>
              </a:spcAft>
              <a:buSzPts val="1400"/>
              <a:buNone/>
            </a:pPr>
            <a:r>
              <a:rPr lang="en"/>
              <a:t>47% of fatal work injuries are related to construction workers</a:t>
            </a:r>
            <a:br>
              <a:rPr lang="en"/>
            </a:br>
            <a:endParaRPr/>
          </a:p>
          <a:p>
            <a:pPr indent="0" lvl="0" marL="0" rtl="0" algn="l">
              <a:lnSpc>
                <a:spcPct val="100000"/>
              </a:lnSpc>
              <a:spcBef>
                <a:spcPts val="0"/>
              </a:spcBef>
              <a:spcAft>
                <a:spcPts val="0"/>
              </a:spcAft>
              <a:buSzPts val="1400"/>
              <a:buNone/>
            </a:pPr>
            <a:r>
              <a:rPr lang="en"/>
              <a:t>5,333 workers died on the job in 2019 [https://www.bls.gov/news.release/cfoi.nr0.htm] (3.5 per 100,000 full-time equivalent workers) — on average, more than 100 a week or about 15 deaths every day.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8e673656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b8e673656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ato"/>
                <a:ea typeface="Lato"/>
                <a:cs typeface="Lato"/>
                <a:sym typeface="Lato"/>
              </a:rPr>
              <a:t>According</a:t>
            </a:r>
            <a:r>
              <a:rPr lang="en" sz="1400">
                <a:latin typeface="Lato"/>
                <a:ea typeface="Lato"/>
                <a:cs typeface="Lato"/>
                <a:sym typeface="Lato"/>
              </a:rPr>
              <a:t> to this picture, we can see a </a:t>
            </a:r>
            <a:r>
              <a:rPr lang="en" sz="1400">
                <a:latin typeface="Lato"/>
                <a:ea typeface="Lato"/>
                <a:cs typeface="Lato"/>
                <a:sym typeface="Lato"/>
              </a:rPr>
              <a:t>horrific scene based on our searching. At the construction site</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400">
                <a:latin typeface="Lato"/>
                <a:ea typeface="Lato"/>
                <a:cs typeface="Lato"/>
                <a:sym typeface="Lato"/>
              </a:rPr>
              <a:t>Picture 1</a:t>
            </a:r>
            <a:endParaRPr b="1" sz="1400">
              <a:latin typeface="Lato"/>
              <a:ea typeface="Lato"/>
              <a:cs typeface="Lato"/>
              <a:sym typeface="Lato"/>
            </a:endParaRPr>
          </a:p>
          <a:p>
            <a:pPr indent="0" lvl="0" marL="0" rtl="0" algn="l">
              <a:lnSpc>
                <a:spcPct val="100000"/>
              </a:lnSpc>
              <a:spcBef>
                <a:spcPts val="0"/>
              </a:spcBef>
              <a:spcAft>
                <a:spcPts val="0"/>
              </a:spcAft>
              <a:buNone/>
            </a:pPr>
            <a:r>
              <a:rPr lang="en" sz="1400">
                <a:latin typeface="Lato"/>
                <a:ea typeface="Lato"/>
                <a:cs typeface="Lato"/>
                <a:sym typeface="Lato"/>
              </a:rPr>
              <a:t>-one worker  leg painfully trap by the wall</a:t>
            </a:r>
            <a:endParaRPr sz="1400">
              <a:latin typeface="Lato"/>
              <a:ea typeface="Lato"/>
              <a:cs typeface="Lato"/>
              <a:sym typeface="Lato"/>
            </a:endParaRPr>
          </a:p>
          <a:p>
            <a:pPr indent="0" lvl="0" marL="0" rtl="0" algn="l">
              <a:lnSpc>
                <a:spcPct val="100000"/>
              </a:lnSpc>
              <a:spcBef>
                <a:spcPts val="0"/>
              </a:spcBef>
              <a:spcAft>
                <a:spcPts val="0"/>
              </a:spcAft>
              <a:buNone/>
            </a:pPr>
            <a:r>
              <a:t/>
            </a:r>
            <a:endParaRPr sz="1400">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rPr b="1" lang="en" sz="1400">
                <a:latin typeface="Lato"/>
                <a:ea typeface="Lato"/>
                <a:cs typeface="Lato"/>
                <a:sym typeface="Lato"/>
              </a:rPr>
              <a:t>Picture 2</a:t>
            </a:r>
            <a:endParaRPr b="1" sz="1400">
              <a:latin typeface="Lato"/>
              <a:ea typeface="Lato"/>
              <a:cs typeface="Lato"/>
              <a:sym typeface="Lato"/>
            </a:endParaRPr>
          </a:p>
          <a:p>
            <a:pPr indent="0" lvl="0" marL="0" rtl="0" algn="l">
              <a:lnSpc>
                <a:spcPct val="100000"/>
              </a:lnSpc>
              <a:spcBef>
                <a:spcPts val="0"/>
              </a:spcBef>
              <a:spcAft>
                <a:spcPts val="0"/>
              </a:spcAft>
              <a:buNone/>
            </a:pPr>
            <a:r>
              <a:rPr lang="en" sz="1400">
                <a:latin typeface="Lato"/>
                <a:ea typeface="Lato"/>
                <a:cs typeface="Lato"/>
                <a:sym typeface="Lato"/>
              </a:rPr>
              <a:t>-</a:t>
            </a:r>
            <a:r>
              <a:rPr lang="en" sz="1400">
                <a:solidFill>
                  <a:schemeClr val="dk1"/>
                </a:solidFill>
                <a:latin typeface="Lato"/>
                <a:ea typeface="Lato"/>
                <a:cs typeface="Lato"/>
                <a:sym typeface="Lato"/>
              </a:rPr>
              <a:t>because of the imbalance of the steel rod, suddenly </a:t>
            </a:r>
            <a:r>
              <a:rPr lang="en" sz="1400">
                <a:latin typeface="Lato"/>
                <a:ea typeface="Lato"/>
                <a:cs typeface="Lato"/>
                <a:sym typeface="Lato"/>
              </a:rPr>
              <a:t>another man,  has been piling up by steel rod</a:t>
            </a:r>
            <a:endParaRPr sz="1400">
              <a:latin typeface="Lato"/>
              <a:ea typeface="Lato"/>
              <a:cs typeface="Lato"/>
              <a:sym typeface="Lato"/>
            </a:endParaRPr>
          </a:p>
          <a:p>
            <a:pPr indent="0" lvl="0" marL="0" rtl="0" algn="l">
              <a:lnSpc>
                <a:spcPct val="100000"/>
              </a:lnSpc>
              <a:spcBef>
                <a:spcPts val="0"/>
              </a:spcBef>
              <a:spcAft>
                <a:spcPts val="0"/>
              </a:spcAft>
              <a:buNone/>
            </a:pPr>
            <a:r>
              <a:t/>
            </a:r>
            <a:endParaRPr sz="1400">
              <a:latin typeface="Lato"/>
              <a:ea typeface="Lato"/>
              <a:cs typeface="Lato"/>
              <a:sym typeface="Lato"/>
            </a:endParaRPr>
          </a:p>
          <a:p>
            <a:pPr indent="0" lvl="0" marL="0" rtl="0" algn="l">
              <a:lnSpc>
                <a:spcPct val="100000"/>
              </a:lnSpc>
              <a:spcBef>
                <a:spcPts val="0"/>
              </a:spcBef>
              <a:spcAft>
                <a:spcPts val="0"/>
              </a:spcAft>
              <a:buNone/>
            </a:pPr>
            <a:r>
              <a:rPr lang="en" sz="1400">
                <a:latin typeface="Lato"/>
                <a:ea typeface="Lato"/>
                <a:cs typeface="Lato"/>
                <a:sym typeface="Lato"/>
              </a:rPr>
              <a:t>2 accidents at one construction site</a:t>
            </a:r>
            <a:endParaRPr sz="1400">
              <a:latin typeface="Lato"/>
              <a:ea typeface="Lato"/>
              <a:cs typeface="Lato"/>
              <a:sym typeface="Lato"/>
            </a:endParaRPr>
          </a:p>
          <a:p>
            <a:pPr indent="0" lvl="0" marL="0" rtl="0" algn="l">
              <a:lnSpc>
                <a:spcPct val="100000"/>
              </a:lnSpc>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None/>
            </a:pPr>
            <a:r>
              <a:rPr lang="en" sz="1400">
                <a:solidFill>
                  <a:schemeClr val="dk1"/>
                </a:solidFill>
                <a:latin typeface="Lato"/>
                <a:ea typeface="Lato"/>
                <a:cs typeface="Lato"/>
                <a:sym typeface="Lato"/>
              </a:rPr>
              <a:t>one of them placed in ventilator (machine that helps you breathe or breathes for you)</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None/>
            </a:pPr>
            <a:r>
              <a:rPr lang="en" sz="1400">
                <a:latin typeface="Lato"/>
                <a:ea typeface="Lato"/>
                <a:cs typeface="Lato"/>
                <a:sym typeface="Lato"/>
              </a:rPr>
              <a:t>This is not what we want, as life is important and valuable for all people.</a:t>
            </a:r>
            <a:endParaRPr sz="1400">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400">
                <a:latin typeface="Lato"/>
                <a:ea typeface="Lato"/>
                <a:cs typeface="Lato"/>
                <a:sym typeface="Lato"/>
              </a:rPr>
              <a:t>That person may need to cut his leg, as the leg has been stuck by a heavy wall.  Imagine, if that wall hit your leg, and you’re the one in your family that are working. You are using your leg to move, to do work, and to get money for your family. And because of that incident, you cannot work anymore as it will be hard for you to move and do work. We do not want to happened right?</a:t>
            </a:r>
            <a:endParaRPr sz="1400">
              <a:latin typeface="Lato"/>
              <a:ea typeface="Lato"/>
              <a:cs typeface="Lato"/>
              <a:sym typeface="Lato"/>
            </a:endParaRPr>
          </a:p>
          <a:p>
            <a:pPr indent="0" lvl="0" marL="0" rtl="0" algn="l">
              <a:lnSpc>
                <a:spcPct val="100000"/>
              </a:lnSpc>
              <a:spcBef>
                <a:spcPts val="0"/>
              </a:spcBef>
              <a:spcAft>
                <a:spcPts val="0"/>
              </a:spcAft>
              <a:buNone/>
            </a:pPr>
            <a:r>
              <a:t/>
            </a:r>
            <a:endParaRPr sz="1400">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t>So, WHAT to EXPECT from our project? , </a:t>
            </a:r>
            <a:r>
              <a:rPr lang="en" sz="1400"/>
              <a:t>SIGNIFICANCE</a:t>
            </a:r>
            <a:r>
              <a:rPr lang="en" sz="1400"/>
              <a:t> OF OUR PRODUCT? And why watchbot is a solution</a:t>
            </a:r>
            <a:endParaRPr sz="1200"/>
          </a:p>
          <a:p>
            <a:pPr indent="-336550" lvl="0" marL="457200" rtl="0" algn="l">
              <a:spcBef>
                <a:spcPts val="0"/>
              </a:spcBef>
              <a:spcAft>
                <a:spcPts val="0"/>
              </a:spcAft>
              <a:buSzPts val="1700"/>
              <a:buChar char="●"/>
            </a:pPr>
            <a:r>
              <a:rPr lang="en" sz="1700">
                <a:solidFill>
                  <a:schemeClr val="dk1"/>
                </a:solidFill>
              </a:rPr>
              <a:t>real time surveillance</a:t>
            </a:r>
            <a:endParaRPr sz="1700"/>
          </a:p>
          <a:p>
            <a:pPr indent="-336550" lvl="0" marL="457200" rtl="0" algn="l">
              <a:lnSpc>
                <a:spcPct val="100000"/>
              </a:lnSpc>
              <a:spcBef>
                <a:spcPts val="0"/>
              </a:spcBef>
              <a:spcAft>
                <a:spcPts val="0"/>
              </a:spcAft>
              <a:buSzPts val="1700"/>
              <a:buChar char="●"/>
            </a:pPr>
            <a:r>
              <a:rPr lang="en" sz="1700"/>
              <a:t>increase safety in construction site</a:t>
            </a:r>
            <a:endParaRPr sz="1700"/>
          </a:p>
          <a:p>
            <a:pPr indent="-336550" lvl="0" marL="457200" rtl="0" algn="l">
              <a:lnSpc>
                <a:spcPct val="100000"/>
              </a:lnSpc>
              <a:spcBef>
                <a:spcPts val="0"/>
              </a:spcBef>
              <a:spcAft>
                <a:spcPts val="0"/>
              </a:spcAft>
              <a:buSzPts val="1700"/>
              <a:buChar char="●"/>
            </a:pPr>
            <a:r>
              <a:rPr lang="en" sz="1700"/>
              <a:t>ease of use of the robot for the engineer</a:t>
            </a:r>
            <a:endParaRPr sz="19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400"/>
              <a:t>Of course we want to solve the problem that has been stated.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400"/>
              <a:t>Firstly..  with implementing watchbot, we expect that </a:t>
            </a:r>
            <a:r>
              <a:rPr lang="en" sz="1400"/>
              <a:t>construction</a:t>
            </a:r>
            <a:r>
              <a:rPr lang="en" sz="1400"/>
              <a:t> site safety can be increased. With the use of machine learning that my friends will explain after this.</a:t>
            </a:r>
            <a:endParaRPr sz="1400"/>
          </a:p>
          <a:p>
            <a:pPr indent="0" lvl="0" marL="0" rtl="0" algn="l">
              <a:lnSpc>
                <a:spcPct val="100000"/>
              </a:lnSpc>
              <a:spcBef>
                <a:spcPts val="0"/>
              </a:spcBef>
              <a:spcAft>
                <a:spcPts val="0"/>
              </a:spcAft>
              <a:buSzPts val="1400"/>
              <a:buNone/>
            </a:pPr>
            <a:r>
              <a:rPr lang="en" sz="1400"/>
              <a:t>We also expect that, this </a:t>
            </a:r>
            <a:r>
              <a:rPr lang="en" sz="1400"/>
              <a:t>watchbot</a:t>
            </a:r>
            <a:r>
              <a:rPr lang="en" sz="1400"/>
              <a:t> can increase the communication so that engineer, workers and developers can </a:t>
            </a:r>
            <a:r>
              <a:rPr lang="en" sz="1400"/>
              <a:t>communicate</a:t>
            </a:r>
            <a:r>
              <a:rPr lang="en" sz="1400"/>
              <a:t> efficiently</a:t>
            </a:r>
            <a:endParaRPr sz="1400"/>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The drone or the robot operator can monitor what </a:t>
            </a:r>
            <a:r>
              <a:rPr lang="en"/>
              <a:t>happened</a:t>
            </a:r>
            <a:r>
              <a:rPr lang="en"/>
              <a:t> at the construction site in realtime. </a:t>
            </a:r>
            <a:endParaRPr/>
          </a:p>
          <a:p>
            <a:pPr indent="-317500" lvl="0" marL="457200" rtl="0" algn="l">
              <a:lnSpc>
                <a:spcPct val="150000"/>
              </a:lnSpc>
              <a:spcBef>
                <a:spcPts val="0"/>
              </a:spcBef>
              <a:spcAft>
                <a:spcPts val="0"/>
              </a:spcAft>
              <a:buSzPts val="1400"/>
              <a:buChar char="-"/>
            </a:pPr>
            <a:r>
              <a:rPr lang="en"/>
              <a:t>This bring us to the next point which is with the use of this system, they can fly the drone or control the robot remotely</a:t>
            </a:r>
            <a:r>
              <a:rPr lang="en">
                <a:solidFill>
                  <a:schemeClr val="dk1"/>
                </a:solidFill>
              </a:rPr>
              <a:t>. </a:t>
            </a:r>
            <a:r>
              <a:rPr lang="en">
                <a:solidFill>
                  <a:schemeClr val="dk1"/>
                </a:solidFill>
              </a:rPr>
              <a:t>the engineer can utilize the LIDAR function  to generate 3D mapping of the building. This makes them easier to have an overall look at the building but at the same time, can supervise in real time. Without actually being there, therefore the engineer can control the drone/robot remotely allowing them to save time and improve efficiency in conducting regular check up.</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For the last point, when this system go live, we hope and expect to reduce the reliance on direct human involvement when conducting an inspection and surveillance, therefore reducing the risk of fatal casualties. As we all know, the top causes and the higher percentage of construction fatalities involve falling from higher place which is around 34%. If there are human involvement during the inspection, the engineers can use the drone or robot to detect worker who are not wearing or lack of safety equipment. This is because, when employees work at a higher place, they need a proper safety equipment. It is absolutely critical that the job is assessed and safety equipment is in place before the work begins like</a:t>
            </a:r>
            <a:endParaRPr>
              <a:solidFill>
                <a:schemeClr val="dk1"/>
              </a:solidFill>
            </a:endParaRPr>
          </a:p>
          <a:p>
            <a:pPr indent="-317500" lvl="1" marL="1828800" rtl="0" algn="l">
              <a:lnSpc>
                <a:spcPct val="150000"/>
              </a:lnSpc>
              <a:spcBef>
                <a:spcPts val="0"/>
              </a:spcBef>
              <a:spcAft>
                <a:spcPts val="0"/>
              </a:spcAft>
              <a:buClr>
                <a:schemeClr val="dk1"/>
              </a:buClr>
              <a:buSzPts val="1400"/>
              <a:buChar char="-"/>
            </a:pPr>
            <a:r>
              <a:rPr lang="en">
                <a:solidFill>
                  <a:schemeClr val="dk1"/>
                </a:solidFill>
              </a:rPr>
              <a:t>Are safety nets in place?</a:t>
            </a:r>
            <a:endParaRPr>
              <a:solidFill>
                <a:schemeClr val="dk1"/>
              </a:solidFill>
            </a:endParaRPr>
          </a:p>
          <a:p>
            <a:pPr indent="-317500" lvl="1" marL="1828800" rtl="0" algn="l">
              <a:lnSpc>
                <a:spcPct val="150000"/>
              </a:lnSpc>
              <a:spcBef>
                <a:spcPts val="0"/>
              </a:spcBef>
              <a:spcAft>
                <a:spcPts val="0"/>
              </a:spcAft>
              <a:buClr>
                <a:schemeClr val="dk1"/>
              </a:buClr>
              <a:buSzPts val="1400"/>
              <a:buChar char="-"/>
            </a:pPr>
            <a:r>
              <a:rPr lang="en">
                <a:solidFill>
                  <a:schemeClr val="dk1"/>
                </a:solidFill>
              </a:rPr>
              <a:t>Are harness provided?</a:t>
            </a:r>
            <a:endParaRPr>
              <a:solidFill>
                <a:schemeClr val="dk1"/>
              </a:solidFill>
            </a:endParaRPr>
          </a:p>
          <a:p>
            <a:pPr indent="-317500" lvl="1" marL="1828800" rtl="0" algn="l">
              <a:lnSpc>
                <a:spcPct val="150000"/>
              </a:lnSpc>
              <a:spcBef>
                <a:spcPts val="0"/>
              </a:spcBef>
              <a:spcAft>
                <a:spcPts val="0"/>
              </a:spcAft>
              <a:buClr>
                <a:schemeClr val="dk1"/>
              </a:buClr>
              <a:buSzPts val="1400"/>
              <a:buChar char="-"/>
            </a:pPr>
            <a:r>
              <a:rPr lang="en">
                <a:solidFill>
                  <a:schemeClr val="dk1"/>
                </a:solidFill>
              </a:rPr>
              <a:t>Are holes covered?</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 So when they can detect this,  they can notify them directly using the speaker.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8e673656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8e673656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18"/>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18"/>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1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18"/>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 name="Google Shape;14;p18"/>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cxnSp>
        <p:nvCxnSpPr>
          <p:cNvPr id="58" name="Google Shape;58;p27"/>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9" name="Google Shape;59;p2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0" name="Google Shape;60;p27"/>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1" name="Google Shape;61;p2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cxnSp>
        <p:nvCxnSpPr>
          <p:cNvPr id="63" name="Google Shape;63;p28"/>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4" name="Google Shape;64;p28"/>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5" name="Google Shape;65;p28"/>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6" name="Google Shape;66;p28"/>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7" name="Google Shape;67;p2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18" name="Shape 18"/>
        <p:cNvGrpSpPr/>
        <p:nvPr/>
      </p:nvGrpSpPr>
      <p:grpSpPr>
        <a:xfrm>
          <a:off x="0" y="0"/>
          <a:ext cx="0" cy="0"/>
          <a:chOff x="0" y="0"/>
          <a:chExt cx="0" cy="0"/>
        </a:xfrm>
      </p:grpSpPr>
      <p:cxnSp>
        <p:nvCxnSpPr>
          <p:cNvPr id="19" name="Google Shape;19;p2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20" name="Google Shape;20;p20"/>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1" name="Google Shape;21;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cxnSp>
        <p:nvCxnSpPr>
          <p:cNvPr id="23" name="Google Shape;23;p2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4" name="Google Shape;24;p21"/>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5" name="Google Shape;25;p21"/>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22"/>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 name="Google Shape;29;p2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0" name="Google Shape;30;p22"/>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31" name="Google Shape;31;p22"/>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 name="Google Shape;32;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33" name="Google Shape;33;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23"/>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6" name="Google Shape;36;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7" name="Shape 37"/>
        <p:cNvGrpSpPr/>
        <p:nvPr/>
      </p:nvGrpSpPr>
      <p:grpSpPr>
        <a:xfrm>
          <a:off x="0" y="0"/>
          <a:ext cx="0" cy="0"/>
          <a:chOff x="0" y="0"/>
          <a:chExt cx="0" cy="0"/>
        </a:xfrm>
      </p:grpSpPr>
      <p:cxnSp>
        <p:nvCxnSpPr>
          <p:cNvPr id="38" name="Google Shape;38;p24"/>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39" name="Google Shape;39;p24"/>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24"/>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41" name="Google Shape;41;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cxnSp>
        <p:nvCxnSpPr>
          <p:cNvPr id="43" name="Google Shape;43;p2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44" name="Google Shape;44;p2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45" name="Google Shape;45;p2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6" name="Google Shape;46;p25"/>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7" name="Google Shape;47;p25"/>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8" name="Google Shape;48;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cxnSp>
        <p:nvCxnSpPr>
          <p:cNvPr id="50" name="Google Shape;50;p2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51" name="Google Shape;51;p2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52" name="Google Shape;52;p2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3" name="Google Shape;53;p26"/>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4" name="Google Shape;54;p26"/>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5" name="Google Shape;55;p26"/>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6" name="Google Shape;56;p2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17"/>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 Id="rId11" Type="http://schemas.openxmlformats.org/officeDocument/2006/relationships/image" Target="../media/image7.png"/><Relationship Id="rId10" Type="http://schemas.openxmlformats.org/officeDocument/2006/relationships/image" Target="../media/image27.png"/><Relationship Id="rId9" Type="http://schemas.openxmlformats.org/officeDocument/2006/relationships/image" Target="../media/image6.png"/><Relationship Id="rId5" Type="http://schemas.openxmlformats.org/officeDocument/2006/relationships/image" Target="../media/image1.jpg"/><Relationship Id="rId6" Type="http://schemas.openxmlformats.org/officeDocument/2006/relationships/image" Target="../media/image9.jpg"/><Relationship Id="rId7" Type="http://schemas.openxmlformats.org/officeDocument/2006/relationships/image" Target="../media/image12.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16.png"/><Relationship Id="rId7"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ph type="ctrTitle"/>
          </p:nvPr>
        </p:nvSpPr>
        <p:spPr>
          <a:xfrm>
            <a:off x="2390263" y="916850"/>
            <a:ext cx="6331500" cy="11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800"/>
              <a:buNone/>
            </a:pPr>
            <a:r>
              <a:rPr lang="en" sz="2900"/>
              <a:t>WatchBot</a:t>
            </a:r>
            <a:endParaRPr sz="2900"/>
          </a:p>
          <a:p>
            <a:pPr indent="0" lvl="0" marL="0" rtl="0" algn="ctr">
              <a:lnSpc>
                <a:spcPct val="100000"/>
              </a:lnSpc>
              <a:spcBef>
                <a:spcPts val="0"/>
              </a:spcBef>
              <a:spcAft>
                <a:spcPts val="0"/>
              </a:spcAft>
              <a:buSzPts val="4800"/>
              <a:buNone/>
            </a:pPr>
            <a:r>
              <a:rPr lang="en" sz="2900"/>
              <a:t>Surveying on-site construction using robot or drone</a:t>
            </a:r>
            <a:endParaRPr sz="2900"/>
          </a:p>
        </p:txBody>
      </p:sp>
      <p:sp>
        <p:nvSpPr>
          <p:cNvPr id="73" name="Google Shape;73;p1"/>
          <p:cNvSpPr txBox="1"/>
          <p:nvPr>
            <p:ph idx="1" type="subTitle"/>
          </p:nvPr>
        </p:nvSpPr>
        <p:spPr>
          <a:xfrm>
            <a:off x="47875" y="4444500"/>
            <a:ext cx="2342400" cy="518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t>A project by Ora Ora Group</a:t>
            </a:r>
            <a:endParaRPr b="1" sz="1400"/>
          </a:p>
        </p:txBody>
      </p:sp>
      <p:sp>
        <p:nvSpPr>
          <p:cNvPr id="74" name="Google Shape;74;p1"/>
          <p:cNvSpPr txBox="1"/>
          <p:nvPr/>
        </p:nvSpPr>
        <p:spPr>
          <a:xfrm>
            <a:off x="3107863" y="3834164"/>
            <a:ext cx="1070400" cy="6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latin typeface="Lato"/>
                <a:ea typeface="Lato"/>
                <a:cs typeface="Lato"/>
                <a:sym typeface="Lato"/>
              </a:rPr>
              <a:t>Harith</a:t>
            </a:r>
            <a:endParaRPr>
              <a:latin typeface="Lato"/>
              <a:ea typeface="Lato"/>
              <a:cs typeface="Lato"/>
              <a:sym typeface="Lato"/>
            </a:endParaRPr>
          </a:p>
          <a:p>
            <a:pPr indent="0" lvl="0" marL="0" marR="0" rtl="0" algn="ctr">
              <a:lnSpc>
                <a:spcPct val="100000"/>
              </a:lnSpc>
              <a:spcBef>
                <a:spcPts val="0"/>
              </a:spcBef>
              <a:spcAft>
                <a:spcPts val="0"/>
              </a:spcAft>
              <a:buClr>
                <a:srgbClr val="000000"/>
              </a:buClr>
              <a:buSzPts val="1600"/>
              <a:buFont typeface="Arial"/>
              <a:buNone/>
            </a:pPr>
            <a:r>
              <a:rPr lang="en">
                <a:latin typeface="Lato"/>
                <a:ea typeface="Lato"/>
                <a:cs typeface="Lato"/>
                <a:sym typeface="Lato"/>
              </a:rPr>
              <a:t>Zainudin</a:t>
            </a:r>
            <a:endParaRPr>
              <a:latin typeface="Lato"/>
              <a:ea typeface="Lato"/>
              <a:cs typeface="Lato"/>
              <a:sym typeface="Lato"/>
            </a:endParaRPr>
          </a:p>
        </p:txBody>
      </p:sp>
      <p:pic>
        <p:nvPicPr>
          <p:cNvPr id="75" name="Google Shape;75;p1"/>
          <p:cNvPicPr preferRelativeResize="0"/>
          <p:nvPr/>
        </p:nvPicPr>
        <p:blipFill rotWithShape="1">
          <a:blip r:embed="rId3">
            <a:alphaModFix/>
          </a:blip>
          <a:srcRect b="0" l="0" r="0" t="0"/>
          <a:stretch/>
        </p:blipFill>
        <p:spPr>
          <a:xfrm>
            <a:off x="3577950" y="448424"/>
            <a:ext cx="1317033" cy="603025"/>
          </a:xfrm>
          <a:prstGeom prst="rect">
            <a:avLst/>
          </a:prstGeom>
          <a:noFill/>
          <a:ln>
            <a:noFill/>
          </a:ln>
        </p:spPr>
      </p:pic>
      <p:pic>
        <p:nvPicPr>
          <p:cNvPr id="76" name="Google Shape;76;p1"/>
          <p:cNvPicPr preferRelativeResize="0"/>
          <p:nvPr/>
        </p:nvPicPr>
        <p:blipFill rotWithShape="1">
          <a:blip r:embed="rId4">
            <a:alphaModFix/>
          </a:blip>
          <a:srcRect b="0" l="0" r="0" t="0"/>
          <a:stretch/>
        </p:blipFill>
        <p:spPr>
          <a:xfrm>
            <a:off x="5626104" y="520994"/>
            <a:ext cx="1949121" cy="457884"/>
          </a:xfrm>
          <a:prstGeom prst="rect">
            <a:avLst/>
          </a:prstGeom>
          <a:noFill/>
          <a:ln>
            <a:noFill/>
          </a:ln>
        </p:spPr>
      </p:pic>
      <p:pic>
        <p:nvPicPr>
          <p:cNvPr id="77" name="Google Shape;77;p1"/>
          <p:cNvPicPr preferRelativeResize="0"/>
          <p:nvPr/>
        </p:nvPicPr>
        <p:blipFill>
          <a:blip r:embed="rId5">
            <a:alphaModFix/>
          </a:blip>
          <a:stretch>
            <a:fillRect/>
          </a:stretch>
        </p:blipFill>
        <p:spPr>
          <a:xfrm>
            <a:off x="4481575" y="2692364"/>
            <a:ext cx="888038" cy="1141800"/>
          </a:xfrm>
          <a:prstGeom prst="rect">
            <a:avLst/>
          </a:prstGeom>
          <a:noFill/>
          <a:ln>
            <a:noFill/>
          </a:ln>
        </p:spPr>
      </p:pic>
      <p:pic>
        <p:nvPicPr>
          <p:cNvPr id="78" name="Google Shape;78;p1"/>
          <p:cNvPicPr preferRelativeResize="0"/>
          <p:nvPr/>
        </p:nvPicPr>
        <p:blipFill>
          <a:blip r:embed="rId6">
            <a:alphaModFix/>
          </a:blip>
          <a:stretch>
            <a:fillRect/>
          </a:stretch>
        </p:blipFill>
        <p:spPr>
          <a:xfrm>
            <a:off x="3218237" y="2692364"/>
            <a:ext cx="849665" cy="1141800"/>
          </a:xfrm>
          <a:prstGeom prst="rect">
            <a:avLst/>
          </a:prstGeom>
          <a:noFill/>
          <a:ln>
            <a:noFill/>
          </a:ln>
        </p:spPr>
      </p:pic>
      <p:sp>
        <p:nvSpPr>
          <p:cNvPr id="79" name="Google Shape;79;p1"/>
          <p:cNvSpPr txBox="1"/>
          <p:nvPr/>
        </p:nvSpPr>
        <p:spPr>
          <a:xfrm>
            <a:off x="4481575" y="3836639"/>
            <a:ext cx="88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Shakir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Asyraf</a:t>
            </a:r>
            <a:endParaRPr>
              <a:latin typeface="Lato"/>
              <a:ea typeface="Lato"/>
              <a:cs typeface="Lato"/>
              <a:sym typeface="Lato"/>
            </a:endParaRPr>
          </a:p>
        </p:txBody>
      </p:sp>
      <p:sp>
        <p:nvSpPr>
          <p:cNvPr id="80" name="Google Shape;80;p1"/>
          <p:cNvSpPr txBox="1"/>
          <p:nvPr/>
        </p:nvSpPr>
        <p:spPr>
          <a:xfrm>
            <a:off x="5611113" y="3836639"/>
            <a:ext cx="1222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Iman Baharuddin</a:t>
            </a:r>
            <a:endParaRPr>
              <a:latin typeface="Lato"/>
              <a:ea typeface="Lato"/>
              <a:cs typeface="Lato"/>
              <a:sym typeface="Lato"/>
            </a:endParaRPr>
          </a:p>
        </p:txBody>
      </p:sp>
      <p:pic>
        <p:nvPicPr>
          <p:cNvPr id="81" name="Google Shape;81;p1"/>
          <p:cNvPicPr preferRelativeResize="0"/>
          <p:nvPr/>
        </p:nvPicPr>
        <p:blipFill rotWithShape="1">
          <a:blip r:embed="rId7">
            <a:alphaModFix/>
          </a:blip>
          <a:srcRect b="4561" l="0" r="4770" t="0"/>
          <a:stretch/>
        </p:blipFill>
        <p:spPr>
          <a:xfrm>
            <a:off x="7046588" y="2691177"/>
            <a:ext cx="888000" cy="1144175"/>
          </a:xfrm>
          <a:prstGeom prst="rect">
            <a:avLst/>
          </a:prstGeom>
          <a:noFill/>
          <a:ln>
            <a:noFill/>
          </a:ln>
        </p:spPr>
      </p:pic>
      <p:pic>
        <p:nvPicPr>
          <p:cNvPr id="82" name="Google Shape;82;p1"/>
          <p:cNvPicPr preferRelativeResize="0"/>
          <p:nvPr/>
        </p:nvPicPr>
        <p:blipFill>
          <a:blip r:embed="rId8">
            <a:alphaModFix/>
          </a:blip>
          <a:stretch>
            <a:fillRect/>
          </a:stretch>
        </p:blipFill>
        <p:spPr>
          <a:xfrm>
            <a:off x="752800" y="873725"/>
            <a:ext cx="932525" cy="1228050"/>
          </a:xfrm>
          <a:prstGeom prst="rect">
            <a:avLst/>
          </a:prstGeom>
          <a:noFill/>
          <a:ln>
            <a:noFill/>
          </a:ln>
        </p:spPr>
      </p:pic>
      <p:sp>
        <p:nvSpPr>
          <p:cNvPr id="83" name="Google Shape;83;p1"/>
          <p:cNvSpPr txBox="1"/>
          <p:nvPr/>
        </p:nvSpPr>
        <p:spPr>
          <a:xfrm>
            <a:off x="416150" y="2157600"/>
            <a:ext cx="1687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Lato"/>
                <a:ea typeface="Lato"/>
                <a:cs typeface="Lato"/>
                <a:sym typeface="Lato"/>
              </a:rPr>
              <a:t>Marzanah A. Jabar </a:t>
            </a:r>
            <a:endParaRPr sz="1300">
              <a:latin typeface="Lato"/>
              <a:ea typeface="Lato"/>
              <a:cs typeface="Lato"/>
              <a:sym typeface="Lato"/>
            </a:endParaRPr>
          </a:p>
          <a:p>
            <a:pPr indent="0" lvl="0" marL="0" rtl="0" algn="ctr">
              <a:spcBef>
                <a:spcPts val="0"/>
              </a:spcBef>
              <a:spcAft>
                <a:spcPts val="0"/>
              </a:spcAft>
              <a:buNone/>
            </a:pPr>
            <a:r>
              <a:rPr lang="en" sz="1300">
                <a:latin typeface="Lato"/>
                <a:ea typeface="Lato"/>
                <a:cs typeface="Lato"/>
                <a:sym typeface="Lato"/>
              </a:rPr>
              <a:t>(Prof. Madya Dr.)</a:t>
            </a:r>
            <a:endParaRPr sz="1300">
              <a:latin typeface="Lato"/>
              <a:ea typeface="Lato"/>
              <a:cs typeface="Lato"/>
              <a:sym typeface="Lato"/>
            </a:endParaRPr>
          </a:p>
        </p:txBody>
      </p:sp>
      <p:pic>
        <p:nvPicPr>
          <p:cNvPr id="84" name="Google Shape;84;p1"/>
          <p:cNvPicPr preferRelativeResize="0"/>
          <p:nvPr/>
        </p:nvPicPr>
        <p:blipFill>
          <a:blip r:embed="rId9">
            <a:alphaModFix/>
          </a:blip>
          <a:stretch>
            <a:fillRect/>
          </a:stretch>
        </p:blipFill>
        <p:spPr>
          <a:xfrm>
            <a:off x="720825" y="2829025"/>
            <a:ext cx="996475" cy="1228050"/>
          </a:xfrm>
          <a:prstGeom prst="rect">
            <a:avLst/>
          </a:prstGeom>
          <a:noFill/>
          <a:ln>
            <a:noFill/>
          </a:ln>
        </p:spPr>
      </p:pic>
      <p:sp>
        <p:nvSpPr>
          <p:cNvPr id="85" name="Google Shape;85;p1"/>
          <p:cNvSpPr txBox="1"/>
          <p:nvPr/>
        </p:nvSpPr>
        <p:spPr>
          <a:xfrm>
            <a:off x="6976988" y="3836639"/>
            <a:ext cx="1027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Muhd</a:t>
            </a:r>
            <a:endParaRPr>
              <a:solidFill>
                <a:schemeClr val="dk2"/>
              </a:solidFill>
              <a:latin typeface="Lato"/>
              <a:ea typeface="Lato"/>
              <a:cs typeface="Lato"/>
              <a:sym typeface="Lato"/>
            </a:endParaRPr>
          </a:p>
          <a:p>
            <a:pPr indent="0" lvl="0" marL="0" rtl="0" algn="ctr">
              <a:spcBef>
                <a:spcPts val="0"/>
              </a:spcBef>
              <a:spcAft>
                <a:spcPts val="0"/>
              </a:spcAft>
              <a:buNone/>
            </a:pPr>
            <a:r>
              <a:rPr lang="en">
                <a:solidFill>
                  <a:schemeClr val="dk2"/>
                </a:solidFill>
                <a:latin typeface="Lato"/>
                <a:ea typeface="Lato"/>
                <a:cs typeface="Lato"/>
                <a:sym typeface="Lato"/>
              </a:rPr>
              <a:t>Haris</a:t>
            </a:r>
            <a:endParaRPr>
              <a:solidFill>
                <a:schemeClr val="dk2"/>
              </a:solidFill>
              <a:latin typeface="Lato"/>
              <a:ea typeface="Lato"/>
              <a:cs typeface="Lato"/>
              <a:sym typeface="Lato"/>
            </a:endParaRPr>
          </a:p>
        </p:txBody>
      </p:sp>
      <p:sp>
        <p:nvSpPr>
          <p:cNvPr id="86" name="Google Shape;86;p1"/>
          <p:cNvSpPr txBox="1"/>
          <p:nvPr/>
        </p:nvSpPr>
        <p:spPr>
          <a:xfrm>
            <a:off x="285200" y="4026650"/>
            <a:ext cx="1949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Lato"/>
                <a:ea typeface="Lato"/>
                <a:cs typeface="Lato"/>
                <a:sym typeface="Lato"/>
              </a:rPr>
              <a:t>Mahmoud Elmetwally</a:t>
            </a:r>
            <a:endParaRPr sz="1300">
              <a:latin typeface="Lato"/>
              <a:ea typeface="Lato"/>
              <a:cs typeface="Lato"/>
              <a:sym typeface="Lato"/>
            </a:endParaRPr>
          </a:p>
          <a:p>
            <a:pPr indent="0" lvl="0" marL="0" rtl="0" algn="ctr">
              <a:spcBef>
                <a:spcPts val="0"/>
              </a:spcBef>
              <a:spcAft>
                <a:spcPts val="0"/>
              </a:spcAft>
              <a:buNone/>
            </a:pPr>
            <a:r>
              <a:rPr lang="en" sz="1300">
                <a:latin typeface="Lato"/>
                <a:ea typeface="Lato"/>
                <a:cs typeface="Lato"/>
                <a:sym typeface="Lato"/>
              </a:rPr>
              <a:t>Mahmoud Said</a:t>
            </a:r>
            <a:endParaRPr sz="1300">
              <a:latin typeface="Lato"/>
              <a:ea typeface="Lato"/>
              <a:cs typeface="Lato"/>
              <a:sym typeface="Lato"/>
            </a:endParaRPr>
          </a:p>
          <a:p>
            <a:pPr indent="0" lvl="0" marL="0" rtl="0" algn="ctr">
              <a:spcBef>
                <a:spcPts val="0"/>
              </a:spcBef>
              <a:spcAft>
                <a:spcPts val="0"/>
              </a:spcAft>
              <a:buNone/>
            </a:pPr>
            <a:r>
              <a:t/>
            </a:r>
            <a:endParaRPr sz="1300">
              <a:latin typeface="Lato"/>
              <a:ea typeface="Lato"/>
              <a:cs typeface="Lato"/>
              <a:sym typeface="Lato"/>
            </a:endParaRPr>
          </a:p>
        </p:txBody>
      </p:sp>
      <p:pic>
        <p:nvPicPr>
          <p:cNvPr id="87" name="Google Shape;87;p1"/>
          <p:cNvPicPr preferRelativeResize="0"/>
          <p:nvPr/>
        </p:nvPicPr>
        <p:blipFill>
          <a:blip r:embed="rId10">
            <a:alphaModFix/>
          </a:blip>
          <a:stretch>
            <a:fillRect/>
          </a:stretch>
        </p:blipFill>
        <p:spPr>
          <a:xfrm>
            <a:off x="5764088" y="2691189"/>
            <a:ext cx="888051" cy="1144149"/>
          </a:xfrm>
          <a:prstGeom prst="rect">
            <a:avLst/>
          </a:prstGeom>
          <a:noFill/>
          <a:ln>
            <a:noFill/>
          </a:ln>
        </p:spPr>
      </p:pic>
      <p:pic>
        <p:nvPicPr>
          <p:cNvPr id="88" name="Google Shape;88;p1"/>
          <p:cNvPicPr preferRelativeResize="0"/>
          <p:nvPr/>
        </p:nvPicPr>
        <p:blipFill>
          <a:blip r:embed="rId11">
            <a:alphaModFix/>
          </a:blip>
          <a:stretch>
            <a:fillRect/>
          </a:stretch>
        </p:blipFill>
        <p:spPr>
          <a:xfrm>
            <a:off x="5764125" y="2637500"/>
            <a:ext cx="887975" cy="12108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7"/>
          <p:cNvSpPr txBox="1"/>
          <p:nvPr>
            <p:ph type="title"/>
          </p:nvPr>
        </p:nvSpPr>
        <p:spPr>
          <a:xfrm>
            <a:off x="214875" y="181275"/>
            <a:ext cx="4045200" cy="131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b="0" lang="en" sz="2400">
                <a:solidFill>
                  <a:schemeClr val="dk2"/>
                </a:solidFill>
              </a:rPr>
              <a:t>The </a:t>
            </a:r>
            <a:r>
              <a:rPr lang="en">
                <a:solidFill>
                  <a:schemeClr val="dk1"/>
                </a:solidFill>
              </a:rPr>
              <a:t>Benefits</a:t>
            </a:r>
            <a:endParaRPr b="0" sz="2400">
              <a:solidFill>
                <a:schemeClr val="dk1"/>
              </a:solidFill>
            </a:endParaRPr>
          </a:p>
        </p:txBody>
      </p:sp>
      <p:sp>
        <p:nvSpPr>
          <p:cNvPr id="154" name="Google Shape;154;p7"/>
          <p:cNvSpPr txBox="1"/>
          <p:nvPr/>
        </p:nvSpPr>
        <p:spPr>
          <a:xfrm>
            <a:off x="341661" y="1315250"/>
            <a:ext cx="8001300" cy="2004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Raleway"/>
              <a:buAutoNum type="arabicPeriod"/>
            </a:pPr>
            <a:r>
              <a:rPr lang="en" sz="2000">
                <a:latin typeface="Raleway"/>
                <a:ea typeface="Raleway"/>
                <a:cs typeface="Raleway"/>
                <a:sym typeface="Raleway"/>
              </a:rPr>
              <a:t>Monitor situation in real time</a:t>
            </a:r>
            <a:endParaRPr sz="2000">
              <a:latin typeface="Raleway"/>
              <a:ea typeface="Raleway"/>
              <a:cs typeface="Raleway"/>
              <a:sym typeface="Raleway"/>
            </a:endParaRPr>
          </a:p>
          <a:p>
            <a:pPr indent="-355600" lvl="0" marL="457200" rtl="0" algn="l">
              <a:spcBef>
                <a:spcPts val="0"/>
              </a:spcBef>
              <a:spcAft>
                <a:spcPts val="0"/>
              </a:spcAft>
              <a:buSzPts val="2000"/>
              <a:buFont typeface="Raleway"/>
              <a:buAutoNum type="arabicPeriod"/>
            </a:pPr>
            <a:r>
              <a:rPr lang="en" sz="2000">
                <a:solidFill>
                  <a:schemeClr val="dk2"/>
                </a:solidFill>
                <a:latin typeface="Raleway"/>
                <a:ea typeface="Raleway"/>
                <a:cs typeface="Raleway"/>
                <a:sym typeface="Raleway"/>
              </a:rPr>
              <a:t>Save time for the engineer to do regular checkup and assessment</a:t>
            </a:r>
            <a:endParaRPr sz="2000">
              <a:latin typeface="Raleway"/>
              <a:ea typeface="Raleway"/>
              <a:cs typeface="Raleway"/>
              <a:sym typeface="Raleway"/>
            </a:endParaRPr>
          </a:p>
          <a:p>
            <a:pPr indent="-355600" lvl="0" marL="457200" rtl="0" algn="l">
              <a:spcBef>
                <a:spcPts val="0"/>
              </a:spcBef>
              <a:spcAft>
                <a:spcPts val="0"/>
              </a:spcAft>
              <a:buClr>
                <a:schemeClr val="dk2"/>
              </a:buClr>
              <a:buSzPts val="2000"/>
              <a:buFont typeface="Raleway"/>
              <a:buAutoNum type="arabicPeriod"/>
            </a:pPr>
            <a:r>
              <a:rPr lang="en" sz="2000">
                <a:solidFill>
                  <a:schemeClr val="dk2"/>
                </a:solidFill>
                <a:latin typeface="Raleway"/>
                <a:ea typeface="Raleway"/>
                <a:cs typeface="Raleway"/>
                <a:sym typeface="Raleway"/>
              </a:rPr>
              <a:t>Increase safety for workers</a:t>
            </a:r>
            <a:endParaRPr sz="2000">
              <a:latin typeface="Raleway"/>
              <a:ea typeface="Raleway"/>
              <a:cs typeface="Raleway"/>
              <a:sym typeface="Raleway"/>
            </a:endParaRPr>
          </a:p>
          <a:p>
            <a:pPr indent="0" lvl="0" marL="457200" marR="0" rtl="0" algn="l">
              <a:lnSpc>
                <a:spcPct val="100000"/>
              </a:lnSpc>
              <a:spcBef>
                <a:spcPts val="0"/>
              </a:spcBef>
              <a:spcAft>
                <a:spcPts val="0"/>
              </a:spcAft>
              <a:buNone/>
            </a:pPr>
            <a:r>
              <a:t/>
            </a:r>
            <a:endParaRPr b="0" i="0" sz="2000" u="none" cap="none" strike="noStrike">
              <a:solidFill>
                <a:srgbClr val="000000"/>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8"/>
          <p:cNvSpPr txBox="1"/>
          <p:nvPr>
            <p:ph type="title"/>
          </p:nvPr>
        </p:nvSpPr>
        <p:spPr>
          <a:xfrm>
            <a:off x="265500" y="1912650"/>
            <a:ext cx="4045200" cy="131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0" lang="en" sz="2400">
                <a:solidFill>
                  <a:schemeClr val="dk2"/>
                </a:solidFill>
              </a:rPr>
              <a:t>The </a:t>
            </a:r>
            <a:r>
              <a:rPr lang="en"/>
              <a:t>REQUIREMENTS</a:t>
            </a:r>
            <a:endParaRPr b="0" sz="24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9"/>
          <p:cNvSpPr txBox="1"/>
          <p:nvPr>
            <p:ph idx="1" type="body"/>
          </p:nvPr>
        </p:nvSpPr>
        <p:spPr>
          <a:xfrm>
            <a:off x="2685350" y="294525"/>
            <a:ext cx="4033800" cy="715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SzPts val="1200"/>
              <a:buNone/>
            </a:pPr>
            <a:r>
              <a:rPr b="1" lang="en" sz="3000">
                <a:solidFill>
                  <a:schemeClr val="dk1"/>
                </a:solidFill>
              </a:rPr>
              <a:t>Use case diagram</a:t>
            </a:r>
            <a:endParaRPr sz="1800">
              <a:solidFill>
                <a:srgbClr val="000000"/>
              </a:solidFill>
            </a:endParaRPr>
          </a:p>
        </p:txBody>
      </p:sp>
      <p:pic>
        <p:nvPicPr>
          <p:cNvPr id="165" name="Google Shape;165;p9"/>
          <p:cNvPicPr preferRelativeResize="0"/>
          <p:nvPr/>
        </p:nvPicPr>
        <p:blipFill rotWithShape="1">
          <a:blip r:embed="rId3">
            <a:alphaModFix/>
          </a:blip>
          <a:srcRect b="0" l="0" r="0" t="0"/>
          <a:stretch/>
        </p:blipFill>
        <p:spPr>
          <a:xfrm>
            <a:off x="409125" y="1009725"/>
            <a:ext cx="3228975" cy="3638550"/>
          </a:xfrm>
          <a:prstGeom prst="rect">
            <a:avLst/>
          </a:prstGeom>
          <a:noFill/>
          <a:ln>
            <a:noFill/>
          </a:ln>
        </p:spPr>
      </p:pic>
      <p:pic>
        <p:nvPicPr>
          <p:cNvPr id="166" name="Google Shape;166;p9"/>
          <p:cNvPicPr preferRelativeResize="0"/>
          <p:nvPr/>
        </p:nvPicPr>
        <p:blipFill>
          <a:blip r:embed="rId4">
            <a:alphaModFix/>
          </a:blip>
          <a:stretch>
            <a:fillRect/>
          </a:stretch>
        </p:blipFill>
        <p:spPr>
          <a:xfrm>
            <a:off x="3913450" y="1631500"/>
            <a:ext cx="5047300" cy="2534300"/>
          </a:xfrm>
          <a:prstGeom prst="rect">
            <a:avLst/>
          </a:prstGeom>
          <a:noFill/>
          <a:ln>
            <a:noFill/>
          </a:ln>
        </p:spPr>
      </p:pic>
      <p:sp>
        <p:nvSpPr>
          <p:cNvPr id="167" name="Google Shape;167;p9"/>
          <p:cNvSpPr txBox="1"/>
          <p:nvPr/>
        </p:nvSpPr>
        <p:spPr>
          <a:xfrm>
            <a:off x="6565125" y="4127300"/>
            <a:ext cx="228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*We expect an area of coverage up to 10km</a:t>
            </a:r>
            <a:endParaRPr sz="1200">
              <a:latin typeface="Lato"/>
              <a:ea typeface="Lato"/>
              <a:cs typeface="Lato"/>
              <a:sym typeface="Lato"/>
            </a:endParaRPr>
          </a:p>
        </p:txBody>
      </p:sp>
      <p:pic>
        <p:nvPicPr>
          <p:cNvPr id="168" name="Google Shape;168;p9"/>
          <p:cNvPicPr preferRelativeResize="0"/>
          <p:nvPr/>
        </p:nvPicPr>
        <p:blipFill>
          <a:blip r:embed="rId5">
            <a:alphaModFix/>
          </a:blip>
          <a:stretch>
            <a:fillRect/>
          </a:stretch>
        </p:blipFill>
        <p:spPr>
          <a:xfrm>
            <a:off x="4147435" y="1069002"/>
            <a:ext cx="1019125" cy="397725"/>
          </a:xfrm>
          <a:prstGeom prst="rect">
            <a:avLst/>
          </a:prstGeom>
          <a:noFill/>
          <a:ln>
            <a:noFill/>
          </a:ln>
        </p:spPr>
      </p:pic>
      <p:sp>
        <p:nvSpPr>
          <p:cNvPr id="169" name="Google Shape;169;p9"/>
          <p:cNvSpPr/>
          <p:nvPr/>
        </p:nvSpPr>
        <p:spPr>
          <a:xfrm>
            <a:off x="4423000" y="2301575"/>
            <a:ext cx="540300" cy="47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1"/>
          <p:cNvSpPr txBox="1"/>
          <p:nvPr>
            <p:ph type="title"/>
          </p:nvPr>
        </p:nvSpPr>
        <p:spPr>
          <a:xfrm>
            <a:off x="311700" y="261650"/>
            <a:ext cx="8520600" cy="63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lt2"/>
                </a:solidFill>
              </a:rPr>
              <a:t>Architecture</a:t>
            </a:r>
            <a:endParaRPr>
              <a:solidFill>
                <a:schemeClr val="lt2"/>
              </a:solidFill>
            </a:endParaRPr>
          </a:p>
        </p:txBody>
      </p:sp>
      <p:pic>
        <p:nvPicPr>
          <p:cNvPr id="175" name="Google Shape;175;p11"/>
          <p:cNvPicPr preferRelativeResize="0"/>
          <p:nvPr/>
        </p:nvPicPr>
        <p:blipFill>
          <a:blip r:embed="rId3">
            <a:alphaModFix/>
          </a:blip>
          <a:stretch>
            <a:fillRect/>
          </a:stretch>
        </p:blipFill>
        <p:spPr>
          <a:xfrm>
            <a:off x="161775" y="901250"/>
            <a:ext cx="5508449" cy="2483125"/>
          </a:xfrm>
          <a:prstGeom prst="rect">
            <a:avLst/>
          </a:prstGeom>
          <a:noFill/>
          <a:ln>
            <a:noFill/>
          </a:ln>
        </p:spPr>
      </p:pic>
      <p:pic>
        <p:nvPicPr>
          <p:cNvPr id="176" name="Google Shape;176;p11"/>
          <p:cNvPicPr preferRelativeResize="0"/>
          <p:nvPr/>
        </p:nvPicPr>
        <p:blipFill>
          <a:blip r:embed="rId4">
            <a:alphaModFix/>
          </a:blip>
          <a:stretch>
            <a:fillRect/>
          </a:stretch>
        </p:blipFill>
        <p:spPr>
          <a:xfrm>
            <a:off x="4084000" y="3107100"/>
            <a:ext cx="4876726" cy="1950675"/>
          </a:xfrm>
          <a:prstGeom prst="rect">
            <a:avLst/>
          </a:prstGeom>
          <a:noFill/>
          <a:ln>
            <a:noFill/>
          </a:ln>
        </p:spPr>
      </p:pic>
      <p:sp>
        <p:nvSpPr>
          <p:cNvPr id="177" name="Google Shape;177;p11"/>
          <p:cNvSpPr txBox="1"/>
          <p:nvPr/>
        </p:nvSpPr>
        <p:spPr>
          <a:xfrm>
            <a:off x="5325963" y="2597325"/>
            <a:ext cx="23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How LiDAR Mapping Works</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2"/>
          <p:cNvSpPr txBox="1"/>
          <p:nvPr>
            <p:ph type="title"/>
          </p:nvPr>
        </p:nvSpPr>
        <p:spPr>
          <a:xfrm>
            <a:off x="260850" y="480725"/>
            <a:ext cx="8622300" cy="10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4800"/>
              <a:buNone/>
            </a:pPr>
            <a:r>
              <a:rPr lang="en">
                <a:solidFill>
                  <a:schemeClr val="accent5"/>
                </a:solidFill>
              </a:rPr>
              <a:t>how this things works?</a:t>
            </a:r>
            <a:endParaRPr b="0" sz="2400"/>
          </a:p>
        </p:txBody>
      </p:sp>
      <p:sp>
        <p:nvSpPr>
          <p:cNvPr id="183" name="Google Shape;183;p12"/>
          <p:cNvSpPr txBox="1"/>
          <p:nvPr/>
        </p:nvSpPr>
        <p:spPr>
          <a:xfrm>
            <a:off x="473325" y="1472575"/>
            <a:ext cx="8298900" cy="34605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rgbClr val="FFFFFF"/>
              </a:buClr>
              <a:buSzPts val="1900"/>
              <a:buFont typeface="Lato"/>
              <a:buChar char="●"/>
            </a:pPr>
            <a:r>
              <a:rPr b="0" i="0" lang="en" sz="1900" u="none" cap="none" strike="noStrike">
                <a:solidFill>
                  <a:srgbClr val="FFFFFF"/>
                </a:solidFill>
                <a:latin typeface="Lato"/>
                <a:ea typeface="Lato"/>
                <a:cs typeface="Lato"/>
                <a:sym typeface="Lato"/>
              </a:rPr>
              <a:t>The robot will be either a drone/ground type robot which will have WiFi adapter. User can control the movement of the robot from a webpage deployed by the Raspberry Pi OS.</a:t>
            </a:r>
            <a:br>
              <a:rPr b="0" i="0" lang="en" sz="1900" u="none" cap="none" strike="noStrike">
                <a:solidFill>
                  <a:srgbClr val="FFFFFF"/>
                </a:solidFill>
                <a:latin typeface="Lato"/>
                <a:ea typeface="Lato"/>
                <a:cs typeface="Lato"/>
                <a:sym typeface="Lato"/>
              </a:rPr>
            </a:br>
            <a:endParaRPr b="0" i="0" sz="1900" u="none" cap="none" strike="noStrike">
              <a:solidFill>
                <a:srgbClr val="FFFFFF"/>
              </a:solidFill>
              <a:latin typeface="Lato"/>
              <a:ea typeface="Lato"/>
              <a:cs typeface="Lato"/>
              <a:sym typeface="Lato"/>
            </a:endParaRPr>
          </a:p>
          <a:p>
            <a:pPr indent="-349250" lvl="0" marL="457200" marR="0" rtl="0" algn="l">
              <a:lnSpc>
                <a:spcPct val="100000"/>
              </a:lnSpc>
              <a:spcBef>
                <a:spcPts val="0"/>
              </a:spcBef>
              <a:spcAft>
                <a:spcPts val="0"/>
              </a:spcAft>
              <a:buClr>
                <a:srgbClr val="FFFFFF"/>
              </a:buClr>
              <a:buSzPts val="1900"/>
              <a:buFont typeface="Lato"/>
              <a:buChar char="●"/>
            </a:pPr>
            <a:r>
              <a:rPr b="0" i="0" lang="en" sz="1900" u="none" cap="none" strike="noStrike">
                <a:solidFill>
                  <a:srgbClr val="FFFFFF"/>
                </a:solidFill>
                <a:latin typeface="Lato"/>
                <a:ea typeface="Lato"/>
                <a:cs typeface="Lato"/>
                <a:sym typeface="Lato"/>
              </a:rPr>
              <a:t>All sensor input will be streamed through the webpage and transform into more readable format such as graph, table or any visual iteration.</a:t>
            </a:r>
            <a:br>
              <a:rPr b="0" i="0" lang="en" sz="1900" u="none" cap="none" strike="noStrike">
                <a:solidFill>
                  <a:srgbClr val="FFFFFF"/>
                </a:solidFill>
                <a:latin typeface="Lato"/>
                <a:ea typeface="Lato"/>
                <a:cs typeface="Lato"/>
                <a:sym typeface="Lato"/>
              </a:rPr>
            </a:br>
            <a:endParaRPr b="0" i="0" sz="1900" u="none" cap="none" strike="noStrike">
              <a:solidFill>
                <a:srgbClr val="FFFFFF"/>
              </a:solidFill>
              <a:latin typeface="Lato"/>
              <a:ea typeface="Lato"/>
              <a:cs typeface="Lato"/>
              <a:sym typeface="Lato"/>
            </a:endParaRPr>
          </a:p>
          <a:p>
            <a:pPr indent="-349250" lvl="0" marL="457200" marR="0" rtl="0" algn="l">
              <a:lnSpc>
                <a:spcPct val="100000"/>
              </a:lnSpc>
              <a:spcBef>
                <a:spcPts val="0"/>
              </a:spcBef>
              <a:spcAft>
                <a:spcPts val="0"/>
              </a:spcAft>
              <a:buClr>
                <a:srgbClr val="FFFFFF"/>
              </a:buClr>
              <a:buSzPts val="1900"/>
              <a:buFont typeface="Lato"/>
              <a:buChar char="●"/>
            </a:pPr>
            <a:r>
              <a:rPr b="0" i="0" lang="en" sz="1900" u="none" cap="none" strike="noStrike">
                <a:solidFill>
                  <a:srgbClr val="FFFFFF"/>
                </a:solidFill>
                <a:latin typeface="Lato"/>
                <a:ea typeface="Lato"/>
                <a:cs typeface="Lato"/>
                <a:sym typeface="Lato"/>
              </a:rPr>
              <a:t>LiDAR and Camera is use for surveillance and construction mapping while speaker module used for any announcement or to relay any information if there is emergency.</a:t>
            </a:r>
            <a:endParaRPr b="0" i="0" sz="1900" u="none" cap="none" strike="noStrike">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796c0b496a_1_76"/>
          <p:cNvSpPr txBox="1"/>
          <p:nvPr>
            <p:ph type="title"/>
          </p:nvPr>
        </p:nvSpPr>
        <p:spPr>
          <a:xfrm>
            <a:off x="267300" y="379975"/>
            <a:ext cx="3218100" cy="8619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1000"/>
              </a:spcAft>
              <a:buClr>
                <a:schemeClr val="dk2"/>
              </a:buClr>
              <a:buSzPts val="1100"/>
              <a:buFont typeface="Arial"/>
              <a:buNone/>
            </a:pPr>
            <a:r>
              <a:rPr lang="en">
                <a:solidFill>
                  <a:schemeClr val="accent5"/>
                </a:solidFill>
              </a:rPr>
              <a:t>Prototype</a:t>
            </a:r>
            <a:endParaRPr/>
          </a:p>
        </p:txBody>
      </p:sp>
      <p:pic>
        <p:nvPicPr>
          <p:cNvPr id="189" name="Google Shape;189;g796c0b496a_1_76"/>
          <p:cNvPicPr preferRelativeResize="0"/>
          <p:nvPr/>
        </p:nvPicPr>
        <p:blipFill>
          <a:blip r:embed="rId3">
            <a:alphaModFix/>
          </a:blip>
          <a:stretch>
            <a:fillRect/>
          </a:stretch>
        </p:blipFill>
        <p:spPr>
          <a:xfrm>
            <a:off x="1889500" y="1292750"/>
            <a:ext cx="5650850" cy="3177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796c0b496a_1_82"/>
          <p:cNvSpPr txBox="1"/>
          <p:nvPr>
            <p:ph type="title"/>
          </p:nvPr>
        </p:nvSpPr>
        <p:spPr>
          <a:xfrm>
            <a:off x="210075" y="290350"/>
            <a:ext cx="32181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accent5"/>
                </a:solidFill>
              </a:rPr>
              <a:t>Prototype</a:t>
            </a:r>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pic>
        <p:nvPicPr>
          <p:cNvPr id="195" name="Google Shape;195;g796c0b496a_1_82"/>
          <p:cNvPicPr preferRelativeResize="0"/>
          <p:nvPr/>
        </p:nvPicPr>
        <p:blipFill>
          <a:blip r:embed="rId3">
            <a:alphaModFix/>
          </a:blip>
          <a:stretch>
            <a:fillRect/>
          </a:stretch>
        </p:blipFill>
        <p:spPr>
          <a:xfrm>
            <a:off x="1677700" y="1123375"/>
            <a:ext cx="6179550" cy="34748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796c0b496a_1_88"/>
          <p:cNvSpPr txBox="1"/>
          <p:nvPr>
            <p:ph type="title"/>
          </p:nvPr>
        </p:nvSpPr>
        <p:spPr>
          <a:xfrm>
            <a:off x="254575" y="233150"/>
            <a:ext cx="32181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accent5"/>
                </a:solidFill>
              </a:rPr>
              <a:t>Prototype</a:t>
            </a:r>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pic>
        <p:nvPicPr>
          <p:cNvPr id="201" name="Google Shape;201;g796c0b496a_1_88"/>
          <p:cNvPicPr preferRelativeResize="0"/>
          <p:nvPr/>
        </p:nvPicPr>
        <p:blipFill>
          <a:blip r:embed="rId3">
            <a:alphaModFix/>
          </a:blip>
          <a:stretch>
            <a:fillRect/>
          </a:stretch>
        </p:blipFill>
        <p:spPr>
          <a:xfrm>
            <a:off x="1522550" y="1250900"/>
            <a:ext cx="6098897" cy="3429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gb8fd96cd3e_0_0"/>
          <p:cNvPicPr preferRelativeResize="0"/>
          <p:nvPr/>
        </p:nvPicPr>
        <p:blipFill>
          <a:blip r:embed="rId3">
            <a:alphaModFix/>
          </a:blip>
          <a:stretch>
            <a:fillRect/>
          </a:stretch>
        </p:blipFill>
        <p:spPr>
          <a:xfrm>
            <a:off x="678800" y="1584575"/>
            <a:ext cx="3488801" cy="2341325"/>
          </a:xfrm>
          <a:prstGeom prst="rect">
            <a:avLst/>
          </a:prstGeom>
          <a:noFill/>
          <a:ln>
            <a:noFill/>
          </a:ln>
        </p:spPr>
      </p:pic>
      <p:sp>
        <p:nvSpPr>
          <p:cNvPr id="207" name="Google Shape;207;gb8fd96cd3e_0_0"/>
          <p:cNvSpPr txBox="1"/>
          <p:nvPr/>
        </p:nvSpPr>
        <p:spPr>
          <a:xfrm>
            <a:off x="1618900" y="4050138"/>
            <a:ext cx="16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TinyMobileRobots</a:t>
            </a:r>
            <a:endParaRPr>
              <a:latin typeface="Lato"/>
              <a:ea typeface="Lato"/>
              <a:cs typeface="Lato"/>
              <a:sym typeface="Lato"/>
            </a:endParaRPr>
          </a:p>
        </p:txBody>
      </p:sp>
      <p:pic>
        <p:nvPicPr>
          <p:cNvPr id="208" name="Google Shape;208;gb8fd96cd3e_0_0"/>
          <p:cNvPicPr preferRelativeResize="0"/>
          <p:nvPr/>
        </p:nvPicPr>
        <p:blipFill>
          <a:blip r:embed="rId4">
            <a:alphaModFix/>
          </a:blip>
          <a:stretch>
            <a:fillRect/>
          </a:stretch>
        </p:blipFill>
        <p:spPr>
          <a:xfrm>
            <a:off x="6019150" y="500100"/>
            <a:ext cx="2501049" cy="1875775"/>
          </a:xfrm>
          <a:prstGeom prst="rect">
            <a:avLst/>
          </a:prstGeom>
          <a:noFill/>
          <a:ln>
            <a:noFill/>
          </a:ln>
        </p:spPr>
      </p:pic>
      <p:pic>
        <p:nvPicPr>
          <p:cNvPr id="209" name="Google Shape;209;gb8fd96cd3e_0_0"/>
          <p:cNvPicPr preferRelativeResize="0"/>
          <p:nvPr/>
        </p:nvPicPr>
        <p:blipFill>
          <a:blip r:embed="rId5">
            <a:alphaModFix/>
          </a:blip>
          <a:stretch>
            <a:fillRect/>
          </a:stretch>
        </p:blipFill>
        <p:spPr>
          <a:xfrm>
            <a:off x="5243200" y="2591675"/>
            <a:ext cx="2920675" cy="1642880"/>
          </a:xfrm>
          <a:prstGeom prst="rect">
            <a:avLst/>
          </a:prstGeom>
          <a:noFill/>
          <a:ln>
            <a:noFill/>
          </a:ln>
        </p:spPr>
      </p:pic>
      <p:sp>
        <p:nvSpPr>
          <p:cNvPr id="210" name="Google Shape;210;gb8fd96cd3e_0_0"/>
          <p:cNvSpPr txBox="1"/>
          <p:nvPr/>
        </p:nvSpPr>
        <p:spPr>
          <a:xfrm>
            <a:off x="6019138" y="4450338"/>
            <a:ext cx="16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WatchBot</a:t>
            </a:r>
            <a:endParaRPr>
              <a:latin typeface="Lato"/>
              <a:ea typeface="Lato"/>
              <a:cs typeface="Lato"/>
              <a:sym typeface="Lato"/>
            </a:endParaRPr>
          </a:p>
        </p:txBody>
      </p:sp>
      <p:sp>
        <p:nvSpPr>
          <p:cNvPr id="211" name="Google Shape;211;gb8fd96cd3e_0_0"/>
          <p:cNvSpPr txBox="1"/>
          <p:nvPr>
            <p:ph type="title"/>
          </p:nvPr>
        </p:nvSpPr>
        <p:spPr>
          <a:xfrm>
            <a:off x="197088" y="459875"/>
            <a:ext cx="74658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4100">
                <a:solidFill>
                  <a:schemeClr val="accent5"/>
                </a:solidFill>
              </a:rPr>
              <a:t>Competitive Analysis</a:t>
            </a:r>
            <a:endParaRPr sz="4100"/>
          </a:p>
          <a:p>
            <a:pPr indent="0" lvl="0" marL="0" rtl="0" algn="l">
              <a:spcBef>
                <a:spcPts val="100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796e5cb01b_0_4"/>
          <p:cNvSpPr txBox="1"/>
          <p:nvPr>
            <p:ph type="title"/>
          </p:nvPr>
        </p:nvSpPr>
        <p:spPr>
          <a:xfrm>
            <a:off x="197088" y="459875"/>
            <a:ext cx="74658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4100">
                <a:solidFill>
                  <a:schemeClr val="accent5"/>
                </a:solidFill>
              </a:rPr>
              <a:t>Competitive Analysis</a:t>
            </a:r>
            <a:endParaRPr sz="4100"/>
          </a:p>
          <a:p>
            <a:pPr indent="0" lvl="0" marL="0" rtl="0" algn="l">
              <a:spcBef>
                <a:spcPts val="1000"/>
              </a:spcBef>
              <a:spcAft>
                <a:spcPts val="0"/>
              </a:spcAft>
              <a:buNone/>
            </a:pPr>
            <a:r>
              <a:t/>
            </a:r>
            <a:endParaRPr/>
          </a:p>
          <a:p>
            <a:pPr indent="0" lvl="0" marL="457200" rtl="0" algn="l">
              <a:spcBef>
                <a:spcPts val="0"/>
              </a:spcBef>
              <a:spcAft>
                <a:spcPts val="0"/>
              </a:spcAft>
              <a:buNone/>
            </a:pPr>
            <a:r>
              <a:t/>
            </a:r>
            <a:endParaRPr/>
          </a:p>
        </p:txBody>
      </p:sp>
      <p:sp>
        <p:nvSpPr>
          <p:cNvPr id="217" name="Google Shape;217;g796e5cb01b_0_4"/>
          <p:cNvSpPr txBox="1"/>
          <p:nvPr/>
        </p:nvSpPr>
        <p:spPr>
          <a:xfrm>
            <a:off x="2531688" y="1239975"/>
            <a:ext cx="408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latin typeface="Lato"/>
                <a:ea typeface="Lato"/>
                <a:cs typeface="Lato"/>
                <a:sym typeface="Lato"/>
              </a:rPr>
              <a:t>Available Surveying Robot on the Market</a:t>
            </a:r>
            <a:endParaRPr sz="1600">
              <a:solidFill>
                <a:srgbClr val="FFFFFF"/>
              </a:solidFill>
              <a:latin typeface="Lato"/>
              <a:ea typeface="Lato"/>
              <a:cs typeface="Lato"/>
              <a:sym typeface="Lato"/>
            </a:endParaRPr>
          </a:p>
        </p:txBody>
      </p:sp>
      <p:graphicFrame>
        <p:nvGraphicFramePr>
          <p:cNvPr id="218" name="Google Shape;218;g796e5cb01b_0_4"/>
          <p:cNvGraphicFramePr/>
          <p:nvPr/>
        </p:nvGraphicFramePr>
        <p:xfrm>
          <a:off x="197063" y="1806405"/>
          <a:ext cx="3000000" cy="3000000"/>
        </p:xfrm>
        <a:graphic>
          <a:graphicData uri="http://schemas.openxmlformats.org/drawingml/2006/table">
            <a:tbl>
              <a:tblPr>
                <a:noFill/>
                <a:tableStyleId>{AE9DAEAE-7E03-4F6B-9483-68560C0B134E}</a:tableStyleId>
              </a:tblPr>
              <a:tblGrid>
                <a:gridCol w="2916625"/>
                <a:gridCol w="2916625"/>
                <a:gridCol w="2916625"/>
              </a:tblGrid>
              <a:tr h="476200">
                <a:tc>
                  <a:txBody>
                    <a:bodyPr/>
                    <a:lstStyle/>
                    <a:p>
                      <a:pPr indent="0" lvl="0" marL="0" rtl="0" algn="l">
                        <a:spcBef>
                          <a:spcPts val="0"/>
                        </a:spcBef>
                        <a:spcAft>
                          <a:spcPts val="0"/>
                        </a:spcAft>
                        <a:buNone/>
                      </a:pPr>
                      <a:r>
                        <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TinyMobileRobots</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Watchbot</a:t>
                      </a:r>
                      <a:endParaRPr>
                        <a:solidFill>
                          <a:srgbClr val="FFFFFF"/>
                        </a:solidFill>
                      </a:endParaRPr>
                    </a:p>
                  </a:txBody>
                  <a:tcPr marT="91425" marB="91425" marR="91425" marL="91425"/>
                </a:tc>
              </a:tr>
              <a:tr h="732625">
                <a:tc>
                  <a:txBody>
                    <a:bodyPr/>
                    <a:lstStyle/>
                    <a:p>
                      <a:pPr indent="0" lvl="0" marL="0" rtl="0" algn="l">
                        <a:spcBef>
                          <a:spcPts val="0"/>
                        </a:spcBef>
                        <a:spcAft>
                          <a:spcPts val="0"/>
                        </a:spcAft>
                        <a:buNone/>
                      </a:pPr>
                      <a:r>
                        <a:rPr lang="en">
                          <a:solidFill>
                            <a:srgbClr val="FFFFFF"/>
                          </a:solidFill>
                        </a:rPr>
                        <a:t>Offer Surveying Capabilities</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Land and Road</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Land,Air (Depends on the robot unit)</a:t>
                      </a:r>
                      <a:endParaRPr>
                        <a:solidFill>
                          <a:srgbClr val="FFFFFF"/>
                        </a:solidFill>
                      </a:endParaRPr>
                    </a:p>
                  </a:txBody>
                  <a:tcPr marT="91425" marB="91425" marR="91425" marL="91425"/>
                </a:tc>
              </a:tr>
              <a:tr h="476200">
                <a:tc>
                  <a:txBody>
                    <a:bodyPr/>
                    <a:lstStyle/>
                    <a:p>
                      <a:pPr indent="0" lvl="0" marL="0" rtl="0" algn="l">
                        <a:spcBef>
                          <a:spcPts val="0"/>
                        </a:spcBef>
                        <a:spcAft>
                          <a:spcPts val="0"/>
                        </a:spcAft>
                        <a:buNone/>
                      </a:pPr>
                      <a:r>
                        <a:rPr lang="en">
                          <a:solidFill>
                            <a:srgbClr val="FFFFFF"/>
                          </a:solidFill>
                        </a:rPr>
                        <a:t>Able to Plot Map</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Road and Land Marking Only</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Building Wall and Floor Plan</a:t>
                      </a:r>
                      <a:endParaRPr>
                        <a:solidFill>
                          <a:srgbClr val="FFFFFF"/>
                        </a:solidFill>
                      </a:endParaRPr>
                    </a:p>
                  </a:txBody>
                  <a:tcPr marT="91425" marB="91425" marR="91425" marL="91425"/>
                </a:tc>
              </a:tr>
              <a:tr h="476200">
                <a:tc>
                  <a:txBody>
                    <a:bodyPr/>
                    <a:lstStyle/>
                    <a:p>
                      <a:pPr indent="0" lvl="0" marL="0" rtl="0" algn="l">
                        <a:spcBef>
                          <a:spcPts val="0"/>
                        </a:spcBef>
                        <a:spcAft>
                          <a:spcPts val="0"/>
                        </a:spcAft>
                        <a:buNone/>
                      </a:pPr>
                      <a:r>
                        <a:rPr lang="en">
                          <a:solidFill>
                            <a:srgbClr val="FFFFFF"/>
                          </a:solidFill>
                        </a:rPr>
                        <a:t>Easily Integrate and Modifiable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No</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Yes, Up to Raspberry Pi Capabilities</a:t>
                      </a:r>
                      <a:endParaRPr>
                        <a:solidFill>
                          <a:srgbClr val="FFFFFF"/>
                        </a:solidFill>
                      </a:endParaRPr>
                    </a:p>
                  </a:txBody>
                  <a:tcPr marT="91425" marB="91425" marR="91425" marL="91425"/>
                </a:tc>
              </a:tr>
              <a:tr h="476200">
                <a:tc>
                  <a:txBody>
                    <a:bodyPr/>
                    <a:lstStyle/>
                    <a:p>
                      <a:pPr indent="0" lvl="0" marL="0" rtl="0" algn="l">
                        <a:spcBef>
                          <a:spcPts val="0"/>
                        </a:spcBef>
                        <a:spcAft>
                          <a:spcPts val="0"/>
                        </a:spcAft>
                        <a:buNone/>
                      </a:pPr>
                      <a:r>
                        <a:rPr lang="en">
                          <a:solidFill>
                            <a:srgbClr val="FFFFFF"/>
                          </a:solidFill>
                        </a:rPr>
                        <a:t>Able to convey information</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No</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Yes, through sound speaker</a:t>
                      </a:r>
                      <a:endParaRPr>
                        <a:solidFill>
                          <a:srgbClr val="FFFFFF"/>
                        </a:solidFill>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pic>
        <p:nvPicPr>
          <p:cNvPr id="93" name="Google Shape;93;gb91e6b0dad_12_0"/>
          <p:cNvPicPr preferRelativeResize="0"/>
          <p:nvPr/>
        </p:nvPicPr>
        <p:blipFill rotWithShape="1">
          <a:blip r:embed="rId3">
            <a:alphaModFix amt="86000"/>
          </a:blip>
          <a:srcRect b="7713" l="0" r="0" t="7713"/>
          <a:stretch/>
        </p:blipFill>
        <p:spPr>
          <a:xfrm>
            <a:off x="0" y="93770"/>
            <a:ext cx="9144000" cy="5153655"/>
          </a:xfrm>
          <a:prstGeom prst="rect">
            <a:avLst/>
          </a:prstGeom>
          <a:noFill/>
          <a:ln>
            <a:noFill/>
          </a:ln>
          <a:effectLst>
            <a:outerShdw blurRad="57150" rotWithShape="0" algn="bl" dir="5400000" dist="19050">
              <a:srgbClr val="000000">
                <a:alpha val="50000"/>
              </a:srgbClr>
            </a:outerShdw>
            <a:reflection blurRad="0" dir="5400000" dist="38100" endA="0" endPos="45000" fadeDir="5400012" kx="0" rotWithShape="0" algn="bl" stPos="0" sy="-100000" ky="0"/>
          </a:effectLst>
        </p:spPr>
      </p:pic>
      <p:sp>
        <p:nvSpPr>
          <p:cNvPr id="94" name="Google Shape;94;gb91e6b0dad_12_0"/>
          <p:cNvSpPr/>
          <p:nvPr/>
        </p:nvSpPr>
        <p:spPr>
          <a:xfrm>
            <a:off x="283000" y="633300"/>
            <a:ext cx="6521400" cy="3629700"/>
          </a:xfrm>
          <a:prstGeom prst="rect">
            <a:avLst/>
          </a:prstGeom>
          <a:solidFill>
            <a:srgbClr val="000000">
              <a:alpha val="76920"/>
            </a:srgbClr>
          </a:solidFill>
          <a:ln>
            <a:noFill/>
          </a:ln>
          <a:effectLst>
            <a:outerShdw blurRad="57150" rotWithShape="0" algn="bl" dir="5400000" dist="19050">
              <a:srgbClr val="000000">
                <a:alpha val="7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b91e6b0dad_12_0"/>
          <p:cNvSpPr txBox="1"/>
          <p:nvPr>
            <p:ph idx="4294967295" type="body"/>
          </p:nvPr>
        </p:nvSpPr>
        <p:spPr>
          <a:xfrm>
            <a:off x="527575" y="532025"/>
            <a:ext cx="6722100" cy="4022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4400">
                <a:solidFill>
                  <a:schemeClr val="accent5"/>
                </a:solidFill>
              </a:rPr>
              <a:t>Topic 1: </a:t>
            </a:r>
            <a:endParaRPr b="1" sz="4400">
              <a:solidFill>
                <a:schemeClr val="accent5"/>
              </a:solidFill>
            </a:endParaRPr>
          </a:p>
          <a:p>
            <a:pPr indent="0" lvl="0" marL="0" rtl="0" algn="l">
              <a:lnSpc>
                <a:spcPct val="100000"/>
              </a:lnSpc>
              <a:spcBef>
                <a:spcPts val="1600"/>
              </a:spcBef>
              <a:spcAft>
                <a:spcPts val="0"/>
              </a:spcAft>
              <a:buNone/>
            </a:pPr>
            <a:r>
              <a:rPr b="1" lang="en" sz="4400">
                <a:solidFill>
                  <a:schemeClr val="accent5"/>
                </a:solidFill>
              </a:rPr>
              <a:t>Developing New and Secure Remote Work &amp; Collaboration Solutions</a:t>
            </a:r>
            <a:endParaRPr b="1" sz="4400">
              <a:solidFill>
                <a:schemeClr val="accent5"/>
              </a:solidFill>
            </a:endParaRPr>
          </a:p>
          <a:p>
            <a:pPr indent="0" lvl="0" marL="0" rtl="0" algn="l">
              <a:lnSpc>
                <a:spcPct val="100000"/>
              </a:lnSpc>
              <a:spcBef>
                <a:spcPts val="1600"/>
              </a:spcBef>
              <a:spcAft>
                <a:spcPts val="1600"/>
              </a:spcAft>
              <a:buNone/>
            </a:pPr>
            <a:r>
              <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796c0b496a_1_0"/>
          <p:cNvSpPr txBox="1"/>
          <p:nvPr>
            <p:ph type="title"/>
          </p:nvPr>
        </p:nvSpPr>
        <p:spPr>
          <a:xfrm>
            <a:off x="626475" y="416450"/>
            <a:ext cx="3779700" cy="8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Conclusion</a:t>
            </a:r>
            <a:endParaRPr sz="4200">
              <a:solidFill>
                <a:schemeClr val="accent5"/>
              </a:solidFill>
            </a:endParaRPr>
          </a:p>
          <a:p>
            <a:pPr indent="0" lvl="0" marL="0" rtl="0" algn="l">
              <a:spcBef>
                <a:spcPts val="1000"/>
              </a:spcBef>
              <a:spcAft>
                <a:spcPts val="1000"/>
              </a:spcAft>
              <a:buNone/>
            </a:pPr>
            <a:r>
              <a:t/>
            </a:r>
            <a:endParaRPr/>
          </a:p>
        </p:txBody>
      </p:sp>
      <p:pic>
        <p:nvPicPr>
          <p:cNvPr id="224" name="Google Shape;224;g796c0b496a_1_0"/>
          <p:cNvPicPr preferRelativeResize="0"/>
          <p:nvPr/>
        </p:nvPicPr>
        <p:blipFill>
          <a:blip r:embed="rId3">
            <a:alphaModFix/>
          </a:blip>
          <a:stretch>
            <a:fillRect/>
          </a:stretch>
        </p:blipFill>
        <p:spPr>
          <a:xfrm>
            <a:off x="551613" y="1271750"/>
            <a:ext cx="2912276" cy="1606650"/>
          </a:xfrm>
          <a:prstGeom prst="rect">
            <a:avLst/>
          </a:prstGeom>
          <a:noFill/>
          <a:ln>
            <a:noFill/>
          </a:ln>
        </p:spPr>
      </p:pic>
      <p:pic>
        <p:nvPicPr>
          <p:cNvPr id="225" name="Google Shape;225;g796c0b496a_1_0"/>
          <p:cNvPicPr preferRelativeResize="0"/>
          <p:nvPr/>
        </p:nvPicPr>
        <p:blipFill>
          <a:blip r:embed="rId4">
            <a:alphaModFix/>
          </a:blip>
          <a:stretch>
            <a:fillRect/>
          </a:stretch>
        </p:blipFill>
        <p:spPr>
          <a:xfrm>
            <a:off x="192400" y="3240975"/>
            <a:ext cx="2491025" cy="1461725"/>
          </a:xfrm>
          <a:prstGeom prst="rect">
            <a:avLst/>
          </a:prstGeom>
          <a:noFill/>
          <a:ln>
            <a:noFill/>
          </a:ln>
        </p:spPr>
      </p:pic>
      <p:pic>
        <p:nvPicPr>
          <p:cNvPr id="226" name="Google Shape;226;g796c0b496a_1_0"/>
          <p:cNvPicPr preferRelativeResize="0"/>
          <p:nvPr/>
        </p:nvPicPr>
        <p:blipFill>
          <a:blip r:embed="rId5">
            <a:alphaModFix/>
          </a:blip>
          <a:stretch>
            <a:fillRect/>
          </a:stretch>
        </p:blipFill>
        <p:spPr>
          <a:xfrm>
            <a:off x="4730225" y="416450"/>
            <a:ext cx="3364760" cy="2102975"/>
          </a:xfrm>
          <a:prstGeom prst="rect">
            <a:avLst/>
          </a:prstGeom>
          <a:noFill/>
          <a:ln>
            <a:noFill/>
          </a:ln>
        </p:spPr>
      </p:pic>
      <p:pic>
        <p:nvPicPr>
          <p:cNvPr id="227" name="Google Shape;227;g796c0b496a_1_0"/>
          <p:cNvPicPr preferRelativeResize="0"/>
          <p:nvPr/>
        </p:nvPicPr>
        <p:blipFill>
          <a:blip r:embed="rId6">
            <a:alphaModFix/>
          </a:blip>
          <a:stretch>
            <a:fillRect/>
          </a:stretch>
        </p:blipFill>
        <p:spPr>
          <a:xfrm>
            <a:off x="2962150" y="2999388"/>
            <a:ext cx="2950051" cy="1799976"/>
          </a:xfrm>
          <a:prstGeom prst="rect">
            <a:avLst/>
          </a:prstGeom>
          <a:noFill/>
          <a:ln>
            <a:noFill/>
          </a:ln>
        </p:spPr>
      </p:pic>
      <p:pic>
        <p:nvPicPr>
          <p:cNvPr id="228" name="Google Shape;228;g796c0b496a_1_0"/>
          <p:cNvPicPr preferRelativeResize="0"/>
          <p:nvPr/>
        </p:nvPicPr>
        <p:blipFill>
          <a:blip r:embed="rId7">
            <a:alphaModFix/>
          </a:blip>
          <a:stretch>
            <a:fillRect/>
          </a:stretch>
        </p:blipFill>
        <p:spPr>
          <a:xfrm>
            <a:off x="6101593" y="3096056"/>
            <a:ext cx="2953005" cy="1606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796c0b496a_1_9"/>
          <p:cNvSpPr txBox="1"/>
          <p:nvPr>
            <p:ph type="title"/>
          </p:nvPr>
        </p:nvSpPr>
        <p:spPr>
          <a:xfrm>
            <a:off x="1188425" y="2045550"/>
            <a:ext cx="7189500" cy="923400"/>
          </a:xfrm>
          <a:prstGeom prst="rect">
            <a:avLst/>
          </a:prstGeom>
        </p:spPr>
        <p:txBody>
          <a:bodyPr anchorCtr="0" anchor="ctr" bIns="91425" lIns="91425" spcFirstLastPara="1" rIns="91425" wrap="square" tIns="91425">
            <a:spAutoFit/>
          </a:bodyPr>
          <a:lstStyle/>
          <a:p>
            <a:pPr indent="0" lvl="0" marL="0" rtl="0" algn="l">
              <a:spcBef>
                <a:spcPts val="0"/>
              </a:spcBef>
              <a:spcAft>
                <a:spcPts val="1000"/>
              </a:spcAft>
              <a:buClr>
                <a:schemeClr val="dk2"/>
              </a:buClr>
              <a:buSzPts val="1100"/>
              <a:buFont typeface="Arial"/>
              <a:buNone/>
            </a:pPr>
            <a:r>
              <a:rPr lang="en">
                <a:solidFill>
                  <a:schemeClr val="accent5"/>
                </a:solidFill>
              </a:rPr>
              <a:t>“Stay Safe &amp; Awesome”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283100" y="712150"/>
            <a:ext cx="8620500" cy="101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a:t>Problem</a:t>
            </a:r>
            <a:endParaRPr/>
          </a:p>
        </p:txBody>
      </p:sp>
      <p:sp>
        <p:nvSpPr>
          <p:cNvPr id="101" name="Google Shape;101;p3"/>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
          <p:cNvSpPr txBox="1"/>
          <p:nvPr>
            <p:ph type="title"/>
          </p:nvPr>
        </p:nvSpPr>
        <p:spPr>
          <a:xfrm>
            <a:off x="6125275" y="2061900"/>
            <a:ext cx="2481600" cy="200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1800"/>
              <a:t>Problem #3</a:t>
            </a:r>
            <a:endParaRPr sz="1800"/>
          </a:p>
          <a:p>
            <a:pPr indent="0" lvl="0" marL="0" rtl="0" algn="l">
              <a:lnSpc>
                <a:spcPct val="100000"/>
              </a:lnSpc>
              <a:spcBef>
                <a:spcPts val="1200"/>
              </a:spcBef>
              <a:spcAft>
                <a:spcPts val="1200"/>
              </a:spcAft>
              <a:buSzPts val="4800"/>
              <a:buNone/>
            </a:pPr>
            <a:r>
              <a:rPr lang="en" sz="1800"/>
              <a:t>Limited communication from different time zones and locations</a:t>
            </a:r>
            <a:endParaRPr sz="1800"/>
          </a:p>
        </p:txBody>
      </p:sp>
      <p:sp>
        <p:nvSpPr>
          <p:cNvPr id="105" name="Google Shape;105;p3"/>
          <p:cNvSpPr txBox="1"/>
          <p:nvPr>
            <p:ph type="title"/>
          </p:nvPr>
        </p:nvSpPr>
        <p:spPr>
          <a:xfrm>
            <a:off x="447975" y="2061900"/>
            <a:ext cx="2481600" cy="200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1800"/>
              <a:t>problem #1</a:t>
            </a:r>
            <a:endParaRPr sz="1800"/>
          </a:p>
          <a:p>
            <a:pPr indent="0" lvl="0" marL="0" rtl="0" algn="l">
              <a:lnSpc>
                <a:spcPct val="100000"/>
              </a:lnSpc>
              <a:spcBef>
                <a:spcPts val="1200"/>
              </a:spcBef>
              <a:spcAft>
                <a:spcPts val="1200"/>
              </a:spcAft>
              <a:buClr>
                <a:schemeClr val="dk2"/>
              </a:buClr>
              <a:buSzPts val="1100"/>
              <a:buFont typeface="Arial"/>
              <a:buNone/>
            </a:pPr>
            <a:r>
              <a:rPr lang="en" sz="1800"/>
              <a:t>Lack of real time supervising method when construction is in progress</a:t>
            </a:r>
            <a:endParaRPr sz="1800"/>
          </a:p>
        </p:txBody>
      </p:sp>
      <p:sp>
        <p:nvSpPr>
          <p:cNvPr id="106" name="Google Shape;106;p3"/>
          <p:cNvSpPr txBox="1"/>
          <p:nvPr>
            <p:ph type="title"/>
          </p:nvPr>
        </p:nvSpPr>
        <p:spPr>
          <a:xfrm>
            <a:off x="3286625" y="2061900"/>
            <a:ext cx="2481600" cy="200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1800"/>
              <a:t>problem #2</a:t>
            </a:r>
            <a:endParaRPr sz="1800"/>
          </a:p>
          <a:p>
            <a:pPr indent="0" lvl="0" marL="0" rtl="0" algn="l">
              <a:lnSpc>
                <a:spcPct val="100000"/>
              </a:lnSpc>
              <a:spcBef>
                <a:spcPts val="1200"/>
              </a:spcBef>
              <a:spcAft>
                <a:spcPts val="0"/>
              </a:spcAft>
              <a:buSzPts val="4800"/>
              <a:buNone/>
            </a:pPr>
            <a:r>
              <a:rPr lang="en" sz="1800"/>
              <a:t>The </a:t>
            </a:r>
            <a:r>
              <a:rPr lang="en" sz="1800"/>
              <a:t>safeness</a:t>
            </a:r>
            <a:r>
              <a:rPr lang="en" sz="1800"/>
              <a:t> of the workers at the construction sites</a:t>
            </a:r>
            <a:endParaRPr sz="1800"/>
          </a:p>
          <a:p>
            <a:pPr indent="0" lvl="0" marL="0" rtl="0" algn="l">
              <a:lnSpc>
                <a:spcPct val="100000"/>
              </a:lnSpc>
              <a:spcBef>
                <a:spcPts val="1200"/>
              </a:spcBef>
              <a:spcAft>
                <a:spcPts val="1200"/>
              </a:spcAft>
              <a:buSzPts val="4800"/>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b8e673656e_0_14"/>
          <p:cNvSpPr txBox="1"/>
          <p:nvPr>
            <p:ph type="title"/>
          </p:nvPr>
        </p:nvSpPr>
        <p:spPr>
          <a:xfrm>
            <a:off x="283100" y="712150"/>
            <a:ext cx="8620500" cy="101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a:t>FACTS</a:t>
            </a:r>
            <a:endParaRPr/>
          </a:p>
        </p:txBody>
      </p:sp>
      <p:sp>
        <p:nvSpPr>
          <p:cNvPr id="112" name="Google Shape;112;gb8e673656e_0_14"/>
          <p:cNvSpPr txBox="1"/>
          <p:nvPr>
            <p:ph type="title"/>
          </p:nvPr>
        </p:nvSpPr>
        <p:spPr>
          <a:xfrm>
            <a:off x="345700" y="1648875"/>
            <a:ext cx="8631600" cy="2379000"/>
          </a:xfrm>
          <a:prstGeom prst="rect">
            <a:avLst/>
          </a:prstGeom>
          <a:noFill/>
          <a:ln>
            <a:noFill/>
          </a:ln>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SzPts val="2200"/>
              <a:buChar char="●"/>
            </a:pPr>
            <a:r>
              <a:rPr lang="en" sz="2200"/>
              <a:t>150, 000 construction site accident injuries each year</a:t>
            </a:r>
            <a:endParaRPr sz="2200"/>
          </a:p>
          <a:p>
            <a:pPr indent="-368300" lvl="0" marL="457200" rtl="0" algn="l">
              <a:lnSpc>
                <a:spcPct val="150000"/>
              </a:lnSpc>
              <a:spcBef>
                <a:spcPts val="0"/>
              </a:spcBef>
              <a:spcAft>
                <a:spcPts val="0"/>
              </a:spcAft>
              <a:buSzPts val="2200"/>
              <a:buChar char="●"/>
            </a:pPr>
            <a:r>
              <a:rPr lang="en" sz="2200"/>
              <a:t>47% of fatal work injuries are related to construction workers</a:t>
            </a:r>
            <a:endParaRPr sz="2200"/>
          </a:p>
          <a:p>
            <a:pPr indent="-368300" lvl="0" marL="457200" rtl="0" algn="l">
              <a:lnSpc>
                <a:spcPct val="150000"/>
              </a:lnSpc>
              <a:spcBef>
                <a:spcPts val="0"/>
              </a:spcBef>
              <a:spcAft>
                <a:spcPts val="0"/>
              </a:spcAft>
              <a:buSzPts val="2200"/>
              <a:buChar char="●"/>
            </a:pPr>
            <a:r>
              <a:rPr lang="en" sz="2200"/>
              <a:t>5,333 workers died on the job in 2019</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b8e673656e_0_1"/>
          <p:cNvSpPr txBox="1"/>
          <p:nvPr>
            <p:ph type="title"/>
          </p:nvPr>
        </p:nvSpPr>
        <p:spPr>
          <a:xfrm>
            <a:off x="293625" y="449200"/>
            <a:ext cx="7659600" cy="113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4800"/>
              <a:buNone/>
            </a:pPr>
            <a:r>
              <a:rPr lang="en"/>
              <a:t>Case study</a:t>
            </a:r>
            <a:endParaRPr/>
          </a:p>
        </p:txBody>
      </p:sp>
      <p:pic>
        <p:nvPicPr>
          <p:cNvPr id="118" name="Google Shape;118;gb8e673656e_0_1"/>
          <p:cNvPicPr preferRelativeResize="0"/>
          <p:nvPr/>
        </p:nvPicPr>
        <p:blipFill rotWithShape="1">
          <a:blip r:embed="rId3">
            <a:alphaModFix/>
          </a:blip>
          <a:srcRect b="0" l="33994" r="33657" t="0"/>
          <a:stretch/>
        </p:blipFill>
        <p:spPr>
          <a:xfrm>
            <a:off x="2086550" y="1523500"/>
            <a:ext cx="1869226" cy="3250400"/>
          </a:xfrm>
          <a:prstGeom prst="rect">
            <a:avLst/>
          </a:prstGeom>
          <a:noFill/>
          <a:ln>
            <a:noFill/>
          </a:ln>
        </p:spPr>
      </p:pic>
      <p:pic>
        <p:nvPicPr>
          <p:cNvPr id="119" name="Google Shape;119;gb8e673656e_0_1"/>
          <p:cNvPicPr preferRelativeResize="0"/>
          <p:nvPr/>
        </p:nvPicPr>
        <p:blipFill rotWithShape="1">
          <a:blip r:embed="rId4">
            <a:alphaModFix/>
          </a:blip>
          <a:srcRect b="0" l="33865" r="33939" t="0"/>
          <a:stretch/>
        </p:blipFill>
        <p:spPr>
          <a:xfrm>
            <a:off x="4786050" y="1523500"/>
            <a:ext cx="1845802" cy="3250403"/>
          </a:xfrm>
          <a:prstGeom prst="rect">
            <a:avLst/>
          </a:prstGeom>
          <a:noFill/>
          <a:ln>
            <a:noFill/>
          </a:ln>
        </p:spPr>
      </p:pic>
      <p:sp>
        <p:nvSpPr>
          <p:cNvPr id="120" name="Google Shape;120;gb8e673656e_0_1"/>
          <p:cNvSpPr/>
          <p:nvPr/>
        </p:nvSpPr>
        <p:spPr>
          <a:xfrm>
            <a:off x="2353810" y="2451125"/>
            <a:ext cx="1334700" cy="1300500"/>
          </a:xfrm>
          <a:prstGeom prst="ellipse">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b8e673656e_0_1"/>
          <p:cNvSpPr/>
          <p:nvPr/>
        </p:nvSpPr>
        <p:spPr>
          <a:xfrm>
            <a:off x="4722475" y="2553575"/>
            <a:ext cx="1124400" cy="1095600"/>
          </a:xfrm>
          <a:prstGeom prst="ellipse">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0"/>
          <p:cNvSpPr txBox="1"/>
          <p:nvPr>
            <p:ph type="title"/>
          </p:nvPr>
        </p:nvSpPr>
        <p:spPr>
          <a:xfrm>
            <a:off x="283100" y="712150"/>
            <a:ext cx="8631600" cy="383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a:t>WHY THIS SOLUTION?</a:t>
            </a:r>
            <a:endParaRPr/>
          </a:p>
          <a:p>
            <a:pPr indent="0" lvl="0" marL="0" rtl="0" algn="l">
              <a:lnSpc>
                <a:spcPct val="100000"/>
              </a:lnSpc>
              <a:spcBef>
                <a:spcPts val="0"/>
              </a:spcBef>
              <a:spcAft>
                <a:spcPts val="0"/>
              </a:spcAft>
              <a:buSzPts val="4800"/>
              <a:buNone/>
            </a:pPr>
            <a:r>
              <a:t/>
            </a:r>
            <a:endParaRPr/>
          </a:p>
          <a:p>
            <a:pPr indent="-368300" lvl="0" marL="457200" rtl="0" algn="l">
              <a:lnSpc>
                <a:spcPct val="100000"/>
              </a:lnSpc>
              <a:spcBef>
                <a:spcPts val="0"/>
              </a:spcBef>
              <a:spcAft>
                <a:spcPts val="0"/>
              </a:spcAft>
              <a:buSzPts val="2200"/>
              <a:buChar char="-"/>
            </a:pPr>
            <a:r>
              <a:rPr lang="en" sz="2200"/>
              <a:t>For real-time surveillance</a:t>
            </a:r>
            <a:endParaRPr sz="2200"/>
          </a:p>
          <a:p>
            <a:pPr indent="-368300" lvl="0" marL="457200" rtl="0" algn="l">
              <a:lnSpc>
                <a:spcPct val="100000"/>
              </a:lnSpc>
              <a:spcBef>
                <a:spcPts val="0"/>
              </a:spcBef>
              <a:spcAft>
                <a:spcPts val="0"/>
              </a:spcAft>
              <a:buSzPts val="2200"/>
              <a:buChar char="-"/>
            </a:pPr>
            <a:r>
              <a:rPr lang="en" sz="2200"/>
              <a:t>To increase safety in construction site</a:t>
            </a:r>
            <a:endParaRPr sz="2200"/>
          </a:p>
          <a:p>
            <a:pPr indent="-368300" lvl="0" marL="457200" rtl="0" algn="l">
              <a:lnSpc>
                <a:spcPct val="100000"/>
              </a:lnSpc>
              <a:spcBef>
                <a:spcPts val="0"/>
              </a:spcBef>
              <a:spcAft>
                <a:spcPts val="0"/>
              </a:spcAft>
              <a:buSzPts val="2200"/>
              <a:buChar char="-"/>
            </a:pPr>
            <a:r>
              <a:rPr lang="en" sz="2200"/>
              <a:t>For ease of use of the robot for the engineer</a:t>
            </a:r>
            <a:endParaRPr sz="2200"/>
          </a:p>
          <a:p>
            <a:pPr indent="0" lvl="0" marL="457200" rtl="0" algn="l">
              <a:lnSpc>
                <a:spcPct val="100000"/>
              </a:lnSpc>
              <a:spcBef>
                <a:spcPts val="0"/>
              </a:spcBef>
              <a:spcAft>
                <a:spcPts val="0"/>
              </a:spcAft>
              <a:buSzPts val="4800"/>
              <a:buNone/>
            </a:pPr>
            <a:r>
              <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 name="Shape 130"/>
        <p:cNvGrpSpPr/>
        <p:nvPr/>
      </p:nvGrpSpPr>
      <p:grpSpPr>
        <a:xfrm>
          <a:off x="0" y="0"/>
          <a:ext cx="0" cy="0"/>
          <a:chOff x="0" y="0"/>
          <a:chExt cx="0" cy="0"/>
        </a:xfrm>
      </p:grpSpPr>
      <p:pic>
        <p:nvPicPr>
          <p:cNvPr id="131" name="Google Shape;131;p5"/>
          <p:cNvPicPr preferRelativeResize="0"/>
          <p:nvPr/>
        </p:nvPicPr>
        <p:blipFill rotWithShape="1">
          <a:blip r:embed="rId3">
            <a:alphaModFix/>
          </a:blip>
          <a:srcRect b="0" l="0" r="0" t="0"/>
          <a:stretch/>
        </p:blipFill>
        <p:spPr>
          <a:xfrm>
            <a:off x="470575" y="162737"/>
            <a:ext cx="4254600" cy="4818038"/>
          </a:xfrm>
          <a:prstGeom prst="rect">
            <a:avLst/>
          </a:prstGeom>
          <a:noFill/>
          <a:ln>
            <a:noFill/>
          </a:ln>
        </p:spPr>
      </p:pic>
      <p:pic>
        <p:nvPicPr>
          <p:cNvPr descr="Piece of duct tape sticking a note to the slide" id="132" name="Google Shape;132;p5"/>
          <p:cNvPicPr preferRelativeResize="0"/>
          <p:nvPr/>
        </p:nvPicPr>
        <p:blipFill rotWithShape="1">
          <a:blip r:embed="rId4">
            <a:alphaModFix/>
          </a:blip>
          <a:srcRect b="10011" l="9243" r="2118" t="5926"/>
          <a:stretch/>
        </p:blipFill>
        <p:spPr>
          <a:xfrm rot="154828">
            <a:off x="1757347" y="120660"/>
            <a:ext cx="1528652" cy="543028"/>
          </a:xfrm>
          <a:prstGeom prst="rect">
            <a:avLst/>
          </a:prstGeom>
          <a:noFill/>
          <a:ln>
            <a:noFill/>
          </a:ln>
        </p:spPr>
      </p:pic>
      <p:sp>
        <p:nvSpPr>
          <p:cNvPr id="133" name="Google Shape;133;p5"/>
          <p:cNvSpPr txBox="1"/>
          <p:nvPr/>
        </p:nvSpPr>
        <p:spPr>
          <a:xfrm>
            <a:off x="881425" y="687397"/>
            <a:ext cx="3432900" cy="76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leway"/>
                <a:ea typeface="Raleway"/>
                <a:cs typeface="Raleway"/>
                <a:sym typeface="Raleway"/>
              </a:rPr>
              <a:t>Idea</a:t>
            </a:r>
            <a:endParaRPr b="1" i="0" sz="3000" u="none" cap="none" strike="noStrike">
              <a:solidFill>
                <a:schemeClr val="lt2"/>
              </a:solidFill>
              <a:latin typeface="Raleway"/>
              <a:ea typeface="Raleway"/>
              <a:cs typeface="Raleway"/>
              <a:sym typeface="Raleway"/>
            </a:endParaRPr>
          </a:p>
        </p:txBody>
      </p:sp>
      <p:sp>
        <p:nvSpPr>
          <p:cNvPr id="134" name="Google Shape;134;p5"/>
          <p:cNvSpPr txBox="1"/>
          <p:nvPr/>
        </p:nvSpPr>
        <p:spPr>
          <a:xfrm>
            <a:off x="1111225" y="1537150"/>
            <a:ext cx="3020700" cy="29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Lato"/>
                <a:ea typeface="Lato"/>
                <a:cs typeface="Lato"/>
                <a:sym typeface="Lato"/>
              </a:rPr>
              <a:t>Creating a safer environment and also tracking the progress of the construction site using drone or robot on site that utilize Light Detection and Ranging (LIDAR)</a:t>
            </a:r>
            <a:endParaRPr b="0" i="0" sz="1900" u="none" cap="none" strike="noStrike">
              <a:solidFill>
                <a:srgbClr val="000000"/>
              </a:solidFill>
              <a:latin typeface="Lato"/>
              <a:ea typeface="Lato"/>
              <a:cs typeface="Lato"/>
              <a:sym typeface="Lato"/>
            </a:endParaRPr>
          </a:p>
        </p:txBody>
      </p:sp>
      <p:pic>
        <p:nvPicPr>
          <p:cNvPr id="135" name="Google Shape;135;p5"/>
          <p:cNvPicPr preferRelativeResize="0"/>
          <p:nvPr/>
        </p:nvPicPr>
        <p:blipFill rotWithShape="1">
          <a:blip r:embed="rId5">
            <a:alphaModFix/>
          </a:blip>
          <a:srcRect b="0" l="0" r="0" t="0"/>
          <a:stretch/>
        </p:blipFill>
        <p:spPr>
          <a:xfrm>
            <a:off x="4956198" y="625976"/>
            <a:ext cx="3798424" cy="3854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293625" y="654325"/>
            <a:ext cx="8403900" cy="113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4800"/>
              <a:buNone/>
            </a:pPr>
            <a:r>
              <a:rPr lang="en" sz="4100"/>
              <a:t>What i</a:t>
            </a:r>
            <a:r>
              <a:rPr lang="en" sz="4100"/>
              <a:t>f this system go live?</a:t>
            </a:r>
            <a:endParaRPr sz="4100"/>
          </a:p>
        </p:txBody>
      </p:sp>
      <p:sp>
        <p:nvSpPr>
          <p:cNvPr id="141" name="Google Shape;141;p6"/>
          <p:cNvSpPr txBox="1"/>
          <p:nvPr/>
        </p:nvSpPr>
        <p:spPr>
          <a:xfrm>
            <a:off x="516375" y="1937475"/>
            <a:ext cx="7958400" cy="2298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200">
              <a:solidFill>
                <a:schemeClr val="lt1"/>
              </a:solidFill>
              <a:latin typeface="Raleway Thin"/>
              <a:ea typeface="Raleway Thin"/>
              <a:cs typeface="Raleway Thin"/>
              <a:sym typeface="Raleway Thin"/>
            </a:endParaRPr>
          </a:p>
          <a:p>
            <a:pPr indent="-368300" lvl="0" marL="457200" rtl="0" algn="l">
              <a:lnSpc>
                <a:spcPct val="150000"/>
              </a:lnSpc>
              <a:spcBef>
                <a:spcPts val="0"/>
              </a:spcBef>
              <a:spcAft>
                <a:spcPts val="0"/>
              </a:spcAft>
              <a:buClr>
                <a:schemeClr val="lt1"/>
              </a:buClr>
              <a:buSzPts val="2200"/>
              <a:buFont typeface="Raleway"/>
              <a:buChar char="-"/>
            </a:pPr>
            <a:r>
              <a:rPr b="1" lang="en" sz="2200">
                <a:solidFill>
                  <a:schemeClr val="lt1"/>
                </a:solidFill>
                <a:latin typeface="Raleway"/>
                <a:ea typeface="Raleway"/>
                <a:cs typeface="Raleway"/>
                <a:sym typeface="Raleway"/>
              </a:rPr>
              <a:t>Drone/robot operator supervise in real time.</a:t>
            </a:r>
            <a:endParaRPr b="1" sz="2200">
              <a:solidFill>
                <a:schemeClr val="lt1"/>
              </a:solidFill>
              <a:latin typeface="Raleway"/>
              <a:ea typeface="Raleway"/>
              <a:cs typeface="Raleway"/>
              <a:sym typeface="Raleway"/>
            </a:endParaRPr>
          </a:p>
          <a:p>
            <a:pPr indent="-368300" lvl="0" marL="457200" rtl="0" algn="l">
              <a:lnSpc>
                <a:spcPct val="150000"/>
              </a:lnSpc>
              <a:spcBef>
                <a:spcPts val="0"/>
              </a:spcBef>
              <a:spcAft>
                <a:spcPts val="0"/>
              </a:spcAft>
              <a:buClr>
                <a:schemeClr val="lt1"/>
              </a:buClr>
              <a:buSzPts val="2200"/>
              <a:buFont typeface="Raleway"/>
              <a:buChar char="-"/>
            </a:pPr>
            <a:r>
              <a:rPr b="1" lang="en" sz="2200">
                <a:solidFill>
                  <a:schemeClr val="lt1"/>
                </a:solidFill>
                <a:latin typeface="Raleway"/>
                <a:ea typeface="Raleway"/>
                <a:cs typeface="Raleway"/>
                <a:sym typeface="Raleway"/>
              </a:rPr>
              <a:t>A</a:t>
            </a:r>
            <a:r>
              <a:rPr b="1" lang="en" sz="2200">
                <a:solidFill>
                  <a:schemeClr val="lt1"/>
                </a:solidFill>
                <a:latin typeface="Raleway"/>
                <a:ea typeface="Raleway"/>
                <a:cs typeface="Raleway"/>
                <a:sym typeface="Raleway"/>
              </a:rPr>
              <a:t>ssess and do regular check up on building.</a:t>
            </a:r>
            <a:endParaRPr b="1" sz="2200">
              <a:solidFill>
                <a:schemeClr val="lt1"/>
              </a:solidFill>
              <a:latin typeface="Raleway"/>
              <a:ea typeface="Raleway"/>
              <a:cs typeface="Raleway"/>
              <a:sym typeface="Raleway"/>
            </a:endParaRPr>
          </a:p>
          <a:p>
            <a:pPr indent="-368300" lvl="0" marL="457200" marR="0" rtl="0" algn="l">
              <a:lnSpc>
                <a:spcPct val="150000"/>
              </a:lnSpc>
              <a:spcBef>
                <a:spcPts val="0"/>
              </a:spcBef>
              <a:spcAft>
                <a:spcPts val="0"/>
              </a:spcAft>
              <a:buClr>
                <a:srgbClr val="FFFFFF"/>
              </a:buClr>
              <a:buSzPts val="2200"/>
              <a:buFont typeface="Raleway"/>
              <a:buChar char="-"/>
            </a:pPr>
            <a:r>
              <a:rPr b="1" lang="en" sz="2200">
                <a:solidFill>
                  <a:srgbClr val="FFFFFF"/>
                </a:solidFill>
                <a:latin typeface="Raleway"/>
                <a:ea typeface="Raleway"/>
                <a:cs typeface="Raleway"/>
                <a:sym typeface="Raleway"/>
              </a:rPr>
              <a:t>Reduce the risk of fatal casualties.</a:t>
            </a:r>
            <a:endParaRPr b="1" i="0" sz="2200" u="none" cap="none" strike="noStrike">
              <a:solidFill>
                <a:srgbClr val="FFFFFF"/>
              </a:solidFill>
              <a:latin typeface="Raleway"/>
              <a:ea typeface="Raleway"/>
              <a:cs typeface="Raleway"/>
              <a:sym typeface="Raleway"/>
            </a:endParaRPr>
          </a:p>
          <a:p>
            <a:pPr indent="0" lvl="0" marL="457200" marR="0" rtl="0" algn="l">
              <a:lnSpc>
                <a:spcPct val="100000"/>
              </a:lnSpc>
              <a:spcBef>
                <a:spcPts val="0"/>
              </a:spcBef>
              <a:spcAft>
                <a:spcPts val="0"/>
              </a:spcAft>
              <a:buNone/>
            </a:pPr>
            <a:r>
              <a:t/>
            </a:r>
            <a:endParaRPr sz="18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 name="Shape 145"/>
        <p:cNvGrpSpPr/>
        <p:nvPr/>
      </p:nvGrpSpPr>
      <p:grpSpPr>
        <a:xfrm>
          <a:off x="0" y="0"/>
          <a:ext cx="0" cy="0"/>
          <a:chOff x="0" y="0"/>
          <a:chExt cx="0" cy="0"/>
        </a:xfrm>
      </p:grpSpPr>
      <p:pic>
        <p:nvPicPr>
          <p:cNvPr id="146" name="Google Shape;146;gb8e673656e_3_0"/>
          <p:cNvPicPr preferRelativeResize="0"/>
          <p:nvPr/>
        </p:nvPicPr>
        <p:blipFill rotWithShape="1">
          <a:blip r:embed="rId3">
            <a:alphaModFix/>
          </a:blip>
          <a:srcRect b="0" l="0" r="12018" t="0"/>
          <a:stretch/>
        </p:blipFill>
        <p:spPr>
          <a:xfrm>
            <a:off x="823500" y="686575"/>
            <a:ext cx="2673125" cy="3770349"/>
          </a:xfrm>
          <a:prstGeom prst="rect">
            <a:avLst/>
          </a:prstGeom>
          <a:noFill/>
          <a:ln>
            <a:noFill/>
          </a:ln>
        </p:spPr>
      </p:pic>
      <p:pic>
        <p:nvPicPr>
          <p:cNvPr id="147" name="Google Shape;147;gb8e673656e_3_0"/>
          <p:cNvPicPr preferRelativeResize="0"/>
          <p:nvPr/>
        </p:nvPicPr>
        <p:blipFill rotWithShape="1">
          <a:blip r:embed="rId4">
            <a:alphaModFix/>
          </a:blip>
          <a:srcRect b="27251" l="0" r="0" t="0"/>
          <a:stretch/>
        </p:blipFill>
        <p:spPr>
          <a:xfrm>
            <a:off x="4574300" y="686584"/>
            <a:ext cx="3626349" cy="1973900"/>
          </a:xfrm>
          <a:prstGeom prst="rect">
            <a:avLst/>
          </a:prstGeom>
          <a:noFill/>
          <a:ln>
            <a:noFill/>
          </a:ln>
        </p:spPr>
      </p:pic>
      <p:sp>
        <p:nvSpPr>
          <p:cNvPr id="148" name="Google Shape;148;gb8e673656e_3_0"/>
          <p:cNvSpPr txBox="1"/>
          <p:nvPr/>
        </p:nvSpPr>
        <p:spPr>
          <a:xfrm>
            <a:off x="4162800" y="3106700"/>
            <a:ext cx="4320600" cy="1886700"/>
          </a:xfrm>
          <a:prstGeom prst="rect">
            <a:avLst/>
          </a:prstGeom>
          <a:noFill/>
          <a:ln>
            <a:noFill/>
          </a:ln>
        </p:spPr>
        <p:txBody>
          <a:bodyPr anchorCtr="0" anchor="t" bIns="91425" lIns="91425" spcFirstLastPara="1" rIns="91425" wrap="square" tIns="91425">
            <a:spAutoFit/>
          </a:bodyPr>
          <a:lstStyle/>
          <a:p>
            <a:pPr indent="0" lvl="0" marL="457200" marR="38100" rtl="0" algn="l">
              <a:lnSpc>
                <a:spcPct val="128571"/>
              </a:lnSpc>
              <a:spcBef>
                <a:spcPts val="0"/>
              </a:spcBef>
              <a:spcAft>
                <a:spcPts val="0"/>
              </a:spcAft>
              <a:buNone/>
            </a:pPr>
            <a:r>
              <a:rPr lang="en" sz="1800">
                <a:solidFill>
                  <a:srgbClr val="F8F9FA"/>
                </a:solidFill>
              </a:rPr>
              <a:t>A car was hit by concrete stone from the highway construction due to worker negligence because not following proper work procedures.</a:t>
            </a:r>
            <a:endParaRPr sz="1800">
              <a:solidFill>
                <a:srgbClr val="F8F9FA"/>
              </a:solidFill>
            </a:endParaRPr>
          </a:p>
          <a:p>
            <a:pPr indent="0" lvl="0" marL="0" rtl="0" algn="l">
              <a:spcBef>
                <a:spcPts val="0"/>
              </a:spcBef>
              <a:spcAft>
                <a:spcPts val="0"/>
              </a:spcAft>
              <a:buNone/>
            </a:pPr>
            <a:r>
              <a:t/>
            </a:r>
            <a:endParaRPr sz="1800">
              <a:solidFill>
                <a:srgbClr val="F8F9FA"/>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